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media/image57.png" ContentType="image/png"/>
  <Override PartName="/ppt/media/image69.wmf" ContentType="image/x-wmf"/>
  <Override PartName="/ppt/media/image12.wmf" ContentType="image/x-wmf"/>
  <Override PartName="/ppt/media/image1.png" ContentType="image/png"/>
  <Override PartName="/ppt/media/image8.wmf" ContentType="image/x-wmf"/>
  <Override PartName="/ppt/media/image2.png" ContentType="image/png"/>
  <Override PartName="/ppt/media/image14.wmf" ContentType="image/x-wmf"/>
  <Override PartName="/ppt/media/image3.png" ContentType="image/png"/>
  <Override PartName="/ppt/media/image4.png" ContentType="image/png"/>
  <Override PartName="/ppt/media/image15.wmf" ContentType="image/x-wmf"/>
  <Override PartName="/ppt/media/image5.png" ContentType="image/png"/>
  <Override PartName="/ppt/media/image16.wmf" ContentType="image/x-wmf"/>
  <Override PartName="/ppt/media/image7.png" ContentType="image/png"/>
  <Override PartName="/ppt/media/image18.wmf" ContentType="image/x-wmf"/>
  <Override PartName="/ppt/media/image72.wmf" ContentType="image/x-wmf"/>
  <Override PartName="/ppt/media/image6.wmf" ContentType="image/x-wmf"/>
  <Override PartName="/ppt/media/image9.wmf" ContentType="image/x-wmf"/>
  <Override PartName="/ppt/media/image10.wmf" ContentType="image/x-wmf"/>
  <Override PartName="/ppt/media/image11.wmf" ContentType="image/x-wmf"/>
  <Override PartName="/ppt/media/image13.png" ContentType="image/png"/>
  <Override PartName="/ppt/media/image25.wmf" ContentType="image/x-wmf"/>
  <Override PartName="/ppt/media/image17.wmf" ContentType="image/x-wmf"/>
  <Override PartName="/ppt/media/image19.wmf" ContentType="image/x-wmf"/>
  <Override PartName="/ppt/media/image20.wmf" ContentType="image/x-wmf"/>
  <Override PartName="/ppt/media/image21.wmf" ContentType="image/x-wmf"/>
  <Override PartName="/ppt/media/image22.wmf" ContentType="image/x-wmf"/>
  <Override PartName="/ppt/media/image23.wmf" ContentType="image/x-wmf"/>
  <Override PartName="/ppt/media/image24.wmf" ContentType="image/x-wmf"/>
  <Override PartName="/ppt/media/image26.wmf" ContentType="image/x-wmf"/>
  <Override PartName="/ppt/media/image27.wmf" ContentType="image/x-wmf"/>
  <Override PartName="/ppt/media/image100.wmf" ContentType="image/x-wmf"/>
  <Override PartName="/ppt/media/image28.wmf" ContentType="image/x-wmf"/>
  <Override PartName="/ppt/media/image29.png" ContentType="image/png"/>
  <Override PartName="/ppt/media/image30.wmf" ContentType="image/x-wmf"/>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121.wmf" ContentType="image/x-wmf"/>
  <Override PartName="/ppt/media/image37.png" ContentType="image/png"/>
  <Override PartName="/ppt/media/image122.wmf" ContentType="image/x-wmf"/>
  <Override PartName="/ppt/media/image110.png" ContentType="image/png"/>
  <Override PartName="/ppt/media/image38.png" ContentType="image/png"/>
  <Override PartName="/ppt/media/image60.wmf" ContentType="image/x-wmf"/>
  <Override PartName="/ppt/media/image123.wmf" ContentType="image/x-wmf"/>
  <Override PartName="/ppt/media/image111.png" ContentType="image/png"/>
  <Override PartName="/ppt/media/image39.png" ContentType="image/png"/>
  <Override PartName="/ppt/media/image61.wmf" ContentType="image/x-wmf"/>
  <Override PartName="/ppt/media/image40.png" ContentType="image/png"/>
  <Override PartName="/ppt/media/image41.png" ContentType="image/png"/>
  <Override PartName="/ppt/media/image42.png" ContentType="image/png"/>
  <Override PartName="/ppt/media/image43.png" ContentType="image/png"/>
  <Override PartName="/ppt/media/image55.wmf" ContentType="image/x-wmf"/>
  <Override PartName="/ppt/media/image44.png" ContentType="image/png"/>
  <Override PartName="/ppt/media/image56.wmf" ContentType="image/x-wmf"/>
  <Override PartName="/ppt/media/image45.png" ContentType="image/png"/>
  <Override PartName="/ppt/media/image130.wmf" ContentType="image/x-wmf"/>
  <Override PartName="/ppt/media/image46.png" ContentType="image/png"/>
  <Override PartName="/ppt/media/image58.wmf" ContentType="image/x-wmf"/>
  <Override PartName="/ppt/media/image47.png" ContentType="image/png"/>
  <Override PartName="/ppt/media/image59.wmf" ContentType="image/x-wmf"/>
  <Override PartName="/ppt/media/image48.png" ContentType="image/png"/>
  <Override PartName="/ppt/media/image120.png" ContentType="image/png"/>
  <Override PartName="/ppt/media/image132.wmf" ContentType="image/x-wmf"/>
  <Override PartName="/ppt/media/image49.png" ContentType="image/png"/>
  <Override PartName="/ppt/media/image133.wmf" ContentType="image/x-wmf"/>
  <Override PartName="/ppt/media/image62.wmf" ContentType="image/x-wmf"/>
  <Override PartName="/ppt/media/image50.png" ContentType="image/png"/>
  <Override PartName="/ppt/media/image63.wmf" ContentType="image/x-wmf"/>
  <Override PartName="/ppt/media/image51.png" ContentType="image/png"/>
  <Override PartName="/ppt/media/image64.wmf" ContentType="image/x-wmf"/>
  <Override PartName="/ppt/media/image52.png" ContentType="image/png"/>
  <Override PartName="/ppt/media/image53.png" ContentType="image/png"/>
  <Override PartName="/ppt/media/image65.wmf" ContentType="image/x-wmf"/>
  <Override PartName="/ppt/media/image54.png" ContentType="image/png"/>
  <Override PartName="/ppt/media/image66.wmf" ContentType="image/x-wmf"/>
  <Override PartName="/ppt/media/image67.wmf" ContentType="image/x-wmf"/>
  <Override PartName="/ppt/media/image68.wmf" ContentType="image/x-wmf"/>
  <Override PartName="/ppt/media/image70.wmf" ContentType="image/x-wmf"/>
  <Override PartName="/ppt/media/image71.wmf" ContentType="image/x-wmf"/>
  <Override PartName="/ppt/media/image73.wmf" ContentType="image/x-wmf"/>
  <Override PartName="/ppt/media/image74.png" ContentType="image/png"/>
  <Override PartName="/ppt/media/image75.png" ContentType="image/png"/>
  <Override PartName="/ppt/media/image76.png" ContentType="image/png"/>
  <Override PartName="/ppt/media/image88.wmf" ContentType="image/x-wmf"/>
  <Override PartName="/ppt/media/image77.png" ContentType="image/png"/>
  <Override PartName="/ppt/media/image89.wmf" ContentType="image/x-wmf"/>
  <Override PartName="/ppt/media/image78.png" ContentType="image/png"/>
  <Override PartName="/ppt/media/image79.png" ContentType="image/png"/>
  <Override PartName="/ppt/media/image80.png" ContentType="image/png"/>
  <Override PartName="/ppt/media/image92.wmf" ContentType="image/x-wmf"/>
  <Override PartName="/ppt/media/image81.png" ContentType="image/png"/>
  <Override PartName="/ppt/media/image93.wmf" ContentType="image/x-wmf"/>
  <Override PartName="/ppt/media/image82.png" ContentType="image/png"/>
  <Override PartName="/ppt/media/image94.wmf" ContentType="image/x-wmf"/>
  <Override PartName="/ppt/media/image83.png" ContentType="image/png"/>
  <Override PartName="/ppt/media/image95.wmf" ContentType="image/x-wmf"/>
  <Override PartName="/ppt/media/image84.png" ContentType="image/png"/>
  <Override PartName="/ppt/media/image96.wmf" ContentType="image/x-wmf"/>
  <Override PartName="/ppt/media/image85.png" ContentType="image/png"/>
  <Override PartName="/ppt/media/image97.wmf" ContentType="image/x-wmf"/>
  <Override PartName="/ppt/media/image86.png" ContentType="image/png"/>
  <Override PartName="/ppt/media/image98.wmf" ContentType="image/x-wmf"/>
  <Override PartName="/ppt/media/image87.png" ContentType="image/png"/>
  <Override PartName="/ppt/media/image99.wmf" ContentType="image/x-wmf"/>
  <Override PartName="/ppt/media/image90.wmf" ContentType="image/x-wmf"/>
  <Override PartName="/ppt/media/image91.wmf" ContentType="image/x-wmf"/>
  <Override PartName="/ppt/media/image101.wmf" ContentType="image/x-wmf"/>
  <Override PartName="/ppt/media/image102.wmf" ContentType="image/x-wmf"/>
  <Override PartName="/ppt/media/image103.wmf" ContentType="image/x-wmf"/>
  <Override PartName="/ppt/media/image104.wmf" ContentType="image/x-wmf"/>
  <Override PartName="/ppt/media/image105.png" ContentType="image/png"/>
  <Override PartName="/ppt/media/image106.png" ContentType="image/png"/>
  <Override PartName="/ppt/media/image107.png" ContentType="image/png"/>
  <Override PartName="/ppt/media/image108.png" ContentType="image/png"/>
  <Override PartName="/ppt/media/image109.png" ContentType="image/png"/>
  <Override PartName="/ppt/media/image112.png" ContentType="image/png"/>
  <Override PartName="/ppt/media/image124.wmf" ContentType="image/x-wmf"/>
  <Override PartName="/ppt/media/image113.png" ContentType="image/png"/>
  <Override PartName="/ppt/media/image125.wmf" ContentType="image/x-wmf"/>
  <Override PartName="/ppt/media/image114.png" ContentType="image/png"/>
  <Override PartName="/ppt/media/image126.wmf" ContentType="image/x-wmf"/>
  <Override PartName="/ppt/media/image115.png" ContentType="image/png"/>
  <Override PartName="/ppt/media/image116.png" ContentType="image/png"/>
  <Override PartName="/ppt/media/image128.wmf" ContentType="image/x-wmf"/>
  <Override PartName="/ppt/media/image117.png" ContentType="image/png"/>
  <Override PartName="/ppt/media/image129.wmf" ContentType="image/x-wmf"/>
  <Override PartName="/ppt/media/image118.png" ContentType="image/png"/>
  <Override PartName="/ppt/media/image119.png" ContentType="image/png"/>
  <Override PartName="/ppt/media/image127.png" ContentType="image/png"/>
  <Override PartName="/ppt/media/image13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rIns="0" tIns="0" bIns="0">
            <a:normAutofit/>
          </a:bodyPr>
          <a:p>
            <a:endParaRPr b="0" lang="es-ES" sz="3200" spc="-1" strike="noStrike">
              <a:solidFill>
                <a:srgbClr val="000000"/>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57" name="PlaceHolder 3"/>
          <p:cNvSpPr>
            <a:spLocks noGrp="1"/>
          </p:cNvSpPr>
          <p:nvPr>
            <p:ph type="body"/>
          </p:nvPr>
        </p:nvSpPr>
        <p:spPr>
          <a:xfrm>
            <a:off x="4674240" y="1600200"/>
            <a:ext cx="4015800" cy="4525560"/>
          </a:xfrm>
          <a:prstGeom prst="rect">
            <a:avLst/>
          </a:prstGeom>
        </p:spPr>
        <p:txBody>
          <a:bodyPr lIns="0" rIns="0" tIns="0" bIns="0">
            <a:normAutofit/>
          </a:bodyPr>
          <a:p>
            <a:endParaRPr b="0" lang="es-ES" sz="3200" spc="-1" strike="noStrike">
              <a:solidFill>
                <a:srgbClr val="000000"/>
              </a:solidFill>
              <a:latin typeface="Calibri"/>
            </a:endParaRPr>
          </a:p>
        </p:txBody>
      </p:sp>
      <p:sp>
        <p:nvSpPr>
          <p:cNvPr id="58" name="PlaceHolder 4"/>
          <p:cNvSpPr>
            <a:spLocks noGrp="1"/>
          </p:cNvSpPr>
          <p:nvPr>
            <p:ph type="body"/>
          </p:nvPr>
        </p:nvSpPr>
        <p:spPr>
          <a:xfrm>
            <a:off x="457200" y="3964320"/>
            <a:ext cx="4015800" cy="215856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rIns="0" tIns="0" bIns="0">
            <a:normAutofit/>
          </a:bodyPr>
          <a:p>
            <a:endParaRPr b="0" lang="es-ES" sz="3200" spc="-1" strike="noStrike">
              <a:solidFill>
                <a:srgbClr val="000000"/>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73" name="PlaceHolder 4"/>
          <p:cNvSpPr>
            <a:spLocks noGrp="1"/>
          </p:cNvSpPr>
          <p:nvPr>
            <p:ph type="body"/>
          </p:nvPr>
        </p:nvSpPr>
        <p:spPr>
          <a:xfrm>
            <a:off x="457200" y="3964320"/>
            <a:ext cx="40158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74" name="PlaceHolder 5"/>
          <p:cNvSpPr>
            <a:spLocks noGrp="1"/>
          </p:cNvSpPr>
          <p:nvPr>
            <p:ph type="body"/>
          </p:nvPr>
        </p:nvSpPr>
        <p:spPr>
          <a:xfrm>
            <a:off x="4674240" y="3964320"/>
            <a:ext cx="4015800" cy="215856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79" name="PlaceHolder 5"/>
          <p:cNvSpPr>
            <a:spLocks noGrp="1"/>
          </p:cNvSpPr>
          <p:nvPr>
            <p:ph type="body"/>
          </p:nvPr>
        </p:nvSpPr>
        <p:spPr>
          <a:xfrm>
            <a:off x="457200" y="3964320"/>
            <a:ext cx="26496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81" name="PlaceHolder 7"/>
          <p:cNvSpPr>
            <a:spLocks noGrp="1"/>
          </p:cNvSpPr>
          <p:nvPr>
            <p:ph type="body"/>
          </p:nvPr>
        </p:nvSpPr>
        <p:spPr>
          <a:xfrm>
            <a:off x="6022080" y="3964320"/>
            <a:ext cx="2649600" cy="215856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normAutofit/>
          </a:bodyPr>
          <a:p>
            <a:endParaRPr b="0" lang="es-ES" sz="3200" spc="-1" strike="noStrike">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16" name="PlaceHolder 3"/>
          <p:cNvSpPr>
            <a:spLocks noGrp="1"/>
          </p:cNvSpPr>
          <p:nvPr>
            <p:ph type="body"/>
          </p:nvPr>
        </p:nvSpPr>
        <p:spPr>
          <a:xfrm>
            <a:off x="4674240" y="1600200"/>
            <a:ext cx="4015800" cy="4525560"/>
          </a:xfrm>
          <a:prstGeom prst="rect">
            <a:avLst/>
          </a:prstGeom>
        </p:spPr>
        <p:txBody>
          <a:bodyPr lIns="0" rIns="0" tIns="0" bIns="0">
            <a:normAutofit/>
          </a:bodyPr>
          <a:p>
            <a:endParaRPr b="0" lang="es-ES" sz="3200" spc="-1" strike="noStrike">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normAutofit/>
          </a:bodyPr>
          <a:p>
            <a:endParaRPr b="0" lang="es-ES" sz="3200" spc="-1" strike="noStrike">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normAutofit/>
          </a:bodyPr>
          <a:p>
            <a:endParaRPr b="0" lang="es-ES" sz="3200" spc="-1" strike="noStrike">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9240" cy="1142640"/>
          </a:xfrm>
          <a:prstGeom prst="rect">
            <a:avLst/>
          </a:prstGeom>
        </p:spPr>
        <p:txBody>
          <a:bodyPr anchor="ctr">
            <a:noAutofit/>
          </a:bodyPr>
          <a:p>
            <a:pPr algn="ctr">
              <a:lnSpc>
                <a:spcPct val="100000"/>
              </a:lnSpc>
            </a:pPr>
            <a:r>
              <a:rPr b="0" lang="es-ES" sz="4400" spc="-1" strike="noStrike">
                <a:solidFill>
                  <a:srgbClr val="000000"/>
                </a:solidFill>
                <a:latin typeface="Calibri"/>
              </a:rPr>
              <a:t>Haga clic para modificar el estilo de título del patrón</a:t>
            </a:r>
            <a:endParaRPr b="0" lang="es-ES" sz="4400" spc="-1" strike="noStrike">
              <a:solidFill>
                <a:srgbClr val="000000"/>
              </a:solidFill>
              <a:latin typeface="Calibri"/>
            </a:endParaRPr>
          </a:p>
        </p:txBody>
      </p:sp>
      <p:sp>
        <p:nvSpPr>
          <p:cNvPr id="1" name="PlaceHolder 2"/>
          <p:cNvSpPr>
            <a:spLocks noGrp="1"/>
          </p:cNvSpPr>
          <p:nvPr>
            <p:ph type="body"/>
          </p:nvPr>
        </p:nvSpPr>
        <p:spPr>
          <a:xfrm>
            <a:off x="457200" y="1600200"/>
            <a:ext cx="8229240" cy="4525560"/>
          </a:xfrm>
          <a:prstGeom prst="rect">
            <a:avLst/>
          </a:prstGeom>
        </p:spPr>
        <p:txBody>
          <a:bodyPr>
            <a:noAutofit/>
          </a:bodyPr>
          <a:p>
            <a:pPr marL="343080" indent="-342720">
              <a:lnSpc>
                <a:spcPct val="100000"/>
              </a:lnSpc>
              <a:spcBef>
                <a:spcPts val="641"/>
              </a:spcBef>
              <a:buClr>
                <a:srgbClr val="000000"/>
              </a:buClr>
              <a:buFont typeface="Arial"/>
              <a:buChar char="•"/>
            </a:pPr>
            <a:r>
              <a:rPr b="0" lang="es-ES" sz="3200" spc="-1" strike="noStrike">
                <a:solidFill>
                  <a:srgbClr val="000000"/>
                </a:solidFill>
                <a:latin typeface="Calibri"/>
              </a:rPr>
              <a:t>Haga clic para modificar el estilo de texto del patrón</a:t>
            </a:r>
            <a:endParaRPr b="0" lang="es-E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s-ES" sz="2800" spc="-1" strike="noStrike">
                <a:solidFill>
                  <a:srgbClr val="000000"/>
                </a:solidFill>
                <a:latin typeface="Calibri"/>
              </a:rPr>
              <a:t>Segundo nivel</a:t>
            </a:r>
            <a:endParaRPr b="0" lang="es-ES"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s-ES" sz="2400" spc="-1" strike="noStrike">
                <a:solidFill>
                  <a:srgbClr val="000000"/>
                </a:solidFill>
                <a:latin typeface="Calibri"/>
              </a:rPr>
              <a:t>Tercer nivel</a:t>
            </a:r>
            <a:endParaRPr b="0" lang="es-ES"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s-ES" sz="2000" spc="-1" strike="noStrike">
                <a:solidFill>
                  <a:srgbClr val="000000"/>
                </a:solidFill>
                <a:latin typeface="Calibri"/>
              </a:rPr>
              <a:t>Cuarto nivel</a:t>
            </a:r>
            <a:endParaRPr b="0" lang="es-ES"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s-ES" sz="2000" spc="-1" strike="noStrike">
                <a:solidFill>
                  <a:srgbClr val="000000"/>
                </a:solidFill>
                <a:latin typeface="Calibri"/>
              </a:rPr>
              <a:t>Quinto nivel</a:t>
            </a:r>
            <a:endParaRPr b="0" lang="es-ES" sz="2000" spc="-1" strike="noStrike">
              <a:solidFill>
                <a:srgbClr val="000000"/>
              </a:solidFill>
              <a:latin typeface="Calibri"/>
            </a:endParaRPr>
          </a:p>
        </p:txBody>
      </p:sp>
      <p:sp>
        <p:nvSpPr>
          <p:cNvPr id="2" name="PlaceHolder 3"/>
          <p:cNvSpPr>
            <a:spLocks noGrp="1"/>
          </p:cNvSpPr>
          <p:nvPr>
            <p:ph type="dt"/>
          </p:nvPr>
        </p:nvSpPr>
        <p:spPr>
          <a:xfrm>
            <a:off x="457200" y="6356520"/>
            <a:ext cx="2133360" cy="364680"/>
          </a:xfrm>
          <a:prstGeom prst="rect">
            <a:avLst/>
          </a:prstGeom>
        </p:spPr>
        <p:txBody>
          <a:bodyPr anchor="ctr">
            <a:noAutofit/>
          </a:bodyPr>
          <a:p>
            <a:pPr>
              <a:lnSpc>
                <a:spcPct val="100000"/>
              </a:lnSpc>
            </a:pPr>
            <a:fld id="{1878D9F4-E8C7-4577-AD30-634FC913DDB9}" type="datetime">
              <a:rPr b="0" lang="es-ES" sz="1200" spc="-1" strike="noStrike">
                <a:solidFill>
                  <a:srgbClr val="8b8b8b"/>
                </a:solidFill>
                <a:latin typeface="Calibri"/>
              </a:rPr>
              <a:t>17/04/21</a:t>
            </a:fld>
            <a:endParaRPr b="0" lang="ca-ES" sz="1200" spc="-1" strike="noStrike">
              <a:latin typeface="Times New Roman"/>
            </a:endParaRPr>
          </a:p>
        </p:txBody>
      </p:sp>
      <p:sp>
        <p:nvSpPr>
          <p:cNvPr id="3" name="PlaceHolder 4"/>
          <p:cNvSpPr>
            <a:spLocks noGrp="1"/>
          </p:cNvSpPr>
          <p:nvPr>
            <p:ph type="ftr"/>
          </p:nvPr>
        </p:nvSpPr>
        <p:spPr>
          <a:xfrm>
            <a:off x="3124080" y="6356520"/>
            <a:ext cx="2895120" cy="364680"/>
          </a:xfrm>
          <a:prstGeom prst="rect">
            <a:avLst/>
          </a:prstGeom>
        </p:spPr>
        <p:txBody>
          <a:bodyPr anchor="ctr">
            <a:noAutofit/>
          </a:bodyPr>
          <a:p>
            <a:endParaRPr b="0" lang="ca-ES" sz="2400" spc="-1" strike="noStrike">
              <a:latin typeface="Times New Roman"/>
            </a:endParaRPr>
          </a:p>
        </p:txBody>
      </p:sp>
      <p:sp>
        <p:nvSpPr>
          <p:cNvPr id="4" name="PlaceHolder 5"/>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83B122E8-FE8D-44A9-9C4B-E61313910D26}" type="slidenum">
              <a:rPr b="0" lang="es-ES" sz="1200" spc="-1" strike="noStrike">
                <a:solidFill>
                  <a:srgbClr val="8b8b8b"/>
                </a:solidFill>
                <a:latin typeface="Calibri"/>
              </a:rPr>
              <a:t>&lt;número&gt;</a:t>
            </a:fld>
            <a:endParaRPr b="0" lang="ca-E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85800" y="2130480"/>
            <a:ext cx="7772040" cy="1469520"/>
          </a:xfrm>
          <a:prstGeom prst="rect">
            <a:avLst/>
          </a:prstGeom>
        </p:spPr>
        <p:txBody>
          <a:bodyPr anchor="ctr">
            <a:noAutofit/>
          </a:bodyPr>
          <a:p>
            <a:pPr algn="ctr">
              <a:lnSpc>
                <a:spcPct val="100000"/>
              </a:lnSpc>
            </a:pPr>
            <a:r>
              <a:rPr b="0" lang="es-ES" sz="4400" spc="-1" strike="noStrike">
                <a:solidFill>
                  <a:srgbClr val="000000"/>
                </a:solidFill>
                <a:latin typeface="Calibri"/>
              </a:rPr>
              <a:t>Haga clic para modificar el estilo de título del patrón</a:t>
            </a:r>
            <a:endParaRPr b="0" lang="es-ES" sz="4400" spc="-1" strike="noStrike">
              <a:solidFill>
                <a:srgbClr val="000000"/>
              </a:solidFill>
              <a:latin typeface="Calibri"/>
            </a:endParaRPr>
          </a:p>
        </p:txBody>
      </p:sp>
      <p:sp>
        <p:nvSpPr>
          <p:cNvPr id="42" name="PlaceHolder 2"/>
          <p:cNvSpPr>
            <a:spLocks noGrp="1"/>
          </p:cNvSpPr>
          <p:nvPr>
            <p:ph type="dt"/>
          </p:nvPr>
        </p:nvSpPr>
        <p:spPr>
          <a:xfrm>
            <a:off x="457200" y="6356520"/>
            <a:ext cx="2133360" cy="364680"/>
          </a:xfrm>
          <a:prstGeom prst="rect">
            <a:avLst/>
          </a:prstGeom>
        </p:spPr>
        <p:txBody>
          <a:bodyPr anchor="ctr">
            <a:noAutofit/>
          </a:bodyPr>
          <a:p>
            <a:pPr>
              <a:lnSpc>
                <a:spcPct val="100000"/>
              </a:lnSpc>
            </a:pPr>
            <a:fld id="{BD4667D3-808A-4920-80D3-3E234F9464BC}" type="datetime">
              <a:rPr b="0" lang="es-ES" sz="1200" spc="-1" strike="noStrike">
                <a:solidFill>
                  <a:srgbClr val="8b8b8b"/>
                </a:solidFill>
                <a:latin typeface="Calibri"/>
              </a:rPr>
              <a:t>17/04/21</a:t>
            </a:fld>
            <a:endParaRPr b="0" lang="ca-ES" sz="1200" spc="-1" strike="noStrike">
              <a:latin typeface="Times New Roman"/>
            </a:endParaRPr>
          </a:p>
        </p:txBody>
      </p:sp>
      <p:sp>
        <p:nvSpPr>
          <p:cNvPr id="43" name="PlaceHolder 3"/>
          <p:cNvSpPr>
            <a:spLocks noGrp="1"/>
          </p:cNvSpPr>
          <p:nvPr>
            <p:ph type="ftr"/>
          </p:nvPr>
        </p:nvSpPr>
        <p:spPr>
          <a:xfrm>
            <a:off x="3124080" y="6356520"/>
            <a:ext cx="2895120" cy="364680"/>
          </a:xfrm>
          <a:prstGeom prst="rect">
            <a:avLst/>
          </a:prstGeom>
        </p:spPr>
        <p:txBody>
          <a:bodyPr anchor="ctr">
            <a:noAutofit/>
          </a:bodyPr>
          <a:p>
            <a:endParaRPr b="0" lang="ca-ES" sz="2400" spc="-1" strike="noStrike">
              <a:latin typeface="Times New Roman"/>
            </a:endParaRPr>
          </a:p>
        </p:txBody>
      </p:sp>
      <p:sp>
        <p:nvSpPr>
          <p:cNvPr id="44" name="PlaceHolder 4"/>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854A7DD5-0361-4FF8-95FA-99DD7746AB6A}" type="slidenum">
              <a:rPr b="0" lang="es-ES" sz="1200" spc="-1" strike="noStrike">
                <a:solidFill>
                  <a:srgbClr val="8b8b8b"/>
                </a:solidFill>
                <a:latin typeface="Calibri"/>
              </a:rPr>
              <a:t>&lt;número&gt;</a:t>
            </a:fld>
            <a:endParaRPr b="0" lang="ca-ES" sz="1200" spc="-1" strike="noStrike">
              <a:latin typeface="Times New Roman"/>
            </a:endParaRPr>
          </a:p>
        </p:txBody>
      </p:sp>
      <p:sp>
        <p:nvSpPr>
          <p:cNvPr id="45"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Calibri"/>
              </a:rPr>
              <a:t>Pulse para editar el formato de texto del esquema</a:t>
            </a:r>
            <a:endParaRPr b="0" lang="es-E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s-ES" sz="2400" spc="-1" strike="noStrike">
                <a:solidFill>
                  <a:srgbClr val="000000"/>
                </a:solidFill>
                <a:latin typeface="Calibri"/>
              </a:rPr>
              <a:t>Segundo nivel del esquema</a:t>
            </a:r>
            <a:endParaRPr b="0" lang="es-E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s-ES" sz="2000" spc="-1" strike="noStrike">
                <a:solidFill>
                  <a:srgbClr val="000000"/>
                </a:solidFill>
                <a:latin typeface="Calibri"/>
              </a:rPr>
              <a:t>Tercer nivel del esquema</a:t>
            </a:r>
            <a:endParaRPr b="0" lang="es-E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s-ES" sz="2000" spc="-1" strike="noStrike">
                <a:solidFill>
                  <a:srgbClr val="000000"/>
                </a:solidFill>
                <a:latin typeface="Calibri"/>
              </a:rPr>
              <a:t>Cuarto nivel del esquema</a:t>
            </a:r>
            <a:endParaRPr b="0" lang="es-E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Calibri"/>
              </a:rPr>
              <a:t>Quinto nivel del esquema</a:t>
            </a:r>
            <a:endParaRPr b="0" lang="es-E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Calibri"/>
              </a:rPr>
              <a:t>Sexto nivel del esquema</a:t>
            </a:r>
            <a:endParaRPr b="0" lang="es-E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Calibri"/>
              </a:rPr>
              <a:t>Séptimo nivel del esquema</a:t>
            </a:r>
            <a:endParaRPr b="0" lang="es-E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wmf"/><Relationship Id="rId7" Type="http://schemas.openxmlformats.org/officeDocument/2006/relationships/image" Target="../media/image56.wmf"/><Relationship Id="rId8" Type="http://schemas.openxmlformats.org/officeDocument/2006/relationships/image" Target="../media/image57.png"/><Relationship Id="rId9" Type="http://schemas.openxmlformats.org/officeDocument/2006/relationships/image" Target="../media/image58.wmf"/><Relationship Id="rId10" Type="http://schemas.openxmlformats.org/officeDocument/2006/relationships/image" Target="../media/image59.wmf"/><Relationship Id="rId11" Type="http://schemas.openxmlformats.org/officeDocument/2006/relationships/image" Target="../media/image60.wmf"/><Relationship Id="rId1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61.wmf"/><Relationship Id="rId2" Type="http://schemas.openxmlformats.org/officeDocument/2006/relationships/image" Target="../media/image62.wmf"/><Relationship Id="rId3" Type="http://schemas.openxmlformats.org/officeDocument/2006/relationships/image" Target="../media/image63.wmf"/><Relationship Id="rId4" Type="http://schemas.openxmlformats.org/officeDocument/2006/relationships/image" Target="../media/image64.wmf"/><Relationship Id="rId5" Type="http://schemas.openxmlformats.org/officeDocument/2006/relationships/image" Target="../media/image65.wmf"/><Relationship Id="rId6" Type="http://schemas.openxmlformats.org/officeDocument/2006/relationships/image" Target="../media/image66.wmf"/><Relationship Id="rId7" Type="http://schemas.openxmlformats.org/officeDocument/2006/relationships/image" Target="../media/image67.wmf"/><Relationship Id="rId8" Type="http://schemas.openxmlformats.org/officeDocument/2006/relationships/image" Target="../media/image68.wmf"/><Relationship Id="rId9" Type="http://schemas.openxmlformats.org/officeDocument/2006/relationships/image" Target="../media/image69.wmf"/><Relationship Id="rId10" Type="http://schemas.openxmlformats.org/officeDocument/2006/relationships/image" Target="../media/image70.wmf"/><Relationship Id="rId11" Type="http://schemas.openxmlformats.org/officeDocument/2006/relationships/image" Target="../media/image71.wmf"/><Relationship Id="rId12" Type="http://schemas.openxmlformats.org/officeDocument/2006/relationships/image" Target="../media/image72.wmf"/><Relationship Id="rId13" Type="http://schemas.openxmlformats.org/officeDocument/2006/relationships/image" Target="../media/image73.wmf"/><Relationship Id="rId14"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74.png"/><Relationship Id="rId2" Type="http://schemas.openxmlformats.org/officeDocument/2006/relationships/image" Target="../media/image75.png"/><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image" Target="../media/image79.png"/><Relationship Id="rId7" Type="http://schemas.openxmlformats.org/officeDocument/2006/relationships/image" Target="../media/image80.png"/><Relationship Id="rId8" Type="http://schemas.openxmlformats.org/officeDocument/2006/relationships/image" Target="../media/image81.png"/><Relationship Id="rId9" Type="http://schemas.openxmlformats.org/officeDocument/2006/relationships/image" Target="../media/image82.png"/><Relationship Id="rId10" Type="http://schemas.openxmlformats.org/officeDocument/2006/relationships/image" Target="../media/image83.png"/><Relationship Id="rId11" Type="http://schemas.openxmlformats.org/officeDocument/2006/relationships/image" Target="../media/image84.png"/><Relationship Id="rId12" Type="http://schemas.openxmlformats.org/officeDocument/2006/relationships/image" Target="../media/image85.png"/><Relationship Id="rId13" Type="http://schemas.openxmlformats.org/officeDocument/2006/relationships/image" Target="../media/image86.png"/><Relationship Id="rId14" Type="http://schemas.openxmlformats.org/officeDocument/2006/relationships/image" Target="../media/image87.png"/><Relationship Id="rId15"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88.wmf"/><Relationship Id="rId2" Type="http://schemas.openxmlformats.org/officeDocument/2006/relationships/image" Target="../media/image89.wmf"/><Relationship Id="rId3" Type="http://schemas.openxmlformats.org/officeDocument/2006/relationships/image" Target="../media/image90.wmf"/><Relationship Id="rId4" Type="http://schemas.openxmlformats.org/officeDocument/2006/relationships/image" Target="../media/image91.wmf"/><Relationship Id="rId5" Type="http://schemas.openxmlformats.org/officeDocument/2006/relationships/image" Target="../media/image92.wmf"/><Relationship Id="rId6" Type="http://schemas.openxmlformats.org/officeDocument/2006/relationships/image" Target="../media/image93.wmf"/><Relationship Id="rId7" Type="http://schemas.openxmlformats.org/officeDocument/2006/relationships/image" Target="../media/image94.wmf"/><Relationship Id="rId8" Type="http://schemas.openxmlformats.org/officeDocument/2006/relationships/image" Target="../media/image95.wmf"/><Relationship Id="rId9" Type="http://schemas.openxmlformats.org/officeDocument/2006/relationships/image" Target="../media/image96.wmf"/><Relationship Id="rId10" Type="http://schemas.openxmlformats.org/officeDocument/2006/relationships/image" Target="../media/image97.wmf"/><Relationship Id="rId11" Type="http://schemas.openxmlformats.org/officeDocument/2006/relationships/image" Target="../media/image98.wmf"/><Relationship Id="rId12" Type="http://schemas.openxmlformats.org/officeDocument/2006/relationships/image" Target="../media/image99.wmf"/><Relationship Id="rId1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00.wmf"/><Relationship Id="rId2" Type="http://schemas.openxmlformats.org/officeDocument/2006/relationships/image" Target="../media/image101.wmf"/><Relationship Id="rId3" Type="http://schemas.openxmlformats.org/officeDocument/2006/relationships/image" Target="../media/image102.wmf"/><Relationship Id="rId4" Type="http://schemas.openxmlformats.org/officeDocument/2006/relationships/image" Target="../media/image103.wmf"/><Relationship Id="rId5" Type="http://schemas.openxmlformats.org/officeDocument/2006/relationships/image" Target="../media/image104.wmf"/><Relationship Id="rId6" Type="http://schemas.openxmlformats.org/officeDocument/2006/relationships/image" Target="../media/image105.png"/><Relationship Id="rId7" Type="http://schemas.openxmlformats.org/officeDocument/2006/relationships/image" Target="../media/image106.png"/><Relationship Id="rId8" Type="http://schemas.openxmlformats.org/officeDocument/2006/relationships/image" Target="../media/image107.png"/><Relationship Id="rId9" Type="http://schemas.openxmlformats.org/officeDocument/2006/relationships/image" Target="../media/image108.png"/><Relationship Id="rId10"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09.png"/><Relationship Id="rId2" Type="http://schemas.openxmlformats.org/officeDocument/2006/relationships/image" Target="../media/image110.png"/><Relationship Id="rId3" Type="http://schemas.openxmlformats.org/officeDocument/2006/relationships/image" Target="../media/image111.png"/><Relationship Id="rId4" Type="http://schemas.openxmlformats.org/officeDocument/2006/relationships/image" Target="../media/image112.png"/><Relationship Id="rId5" Type="http://schemas.openxmlformats.org/officeDocument/2006/relationships/image" Target="../media/image113.png"/><Relationship Id="rId6" Type="http://schemas.openxmlformats.org/officeDocument/2006/relationships/image" Target="../media/image114.png"/><Relationship Id="rId7" Type="http://schemas.openxmlformats.org/officeDocument/2006/relationships/image" Target="../media/image115.png"/><Relationship Id="rId8" Type="http://schemas.openxmlformats.org/officeDocument/2006/relationships/image" Target="../media/image116.png"/><Relationship Id="rId9" Type="http://schemas.openxmlformats.org/officeDocument/2006/relationships/image" Target="../media/image117.png"/><Relationship Id="rId10" Type="http://schemas.openxmlformats.org/officeDocument/2006/relationships/image" Target="../media/image118.png"/><Relationship Id="rId11" Type="http://schemas.openxmlformats.org/officeDocument/2006/relationships/image" Target="../media/image119.png"/><Relationship Id="rId12" Type="http://schemas.openxmlformats.org/officeDocument/2006/relationships/image" Target="../media/image120.png"/><Relationship Id="rId1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21.wmf"/><Relationship Id="rId2" Type="http://schemas.openxmlformats.org/officeDocument/2006/relationships/image" Target="../media/image122.wmf"/><Relationship Id="rId3" Type="http://schemas.openxmlformats.org/officeDocument/2006/relationships/image" Target="../media/image123.wmf"/><Relationship Id="rId4" Type="http://schemas.openxmlformats.org/officeDocument/2006/relationships/image" Target="../media/image124.wmf"/><Relationship Id="rId5" Type="http://schemas.openxmlformats.org/officeDocument/2006/relationships/image" Target="../media/image125.wmf"/><Relationship Id="rId6" Type="http://schemas.openxmlformats.org/officeDocument/2006/relationships/image" Target="../media/image126.wmf"/><Relationship Id="rId7"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27.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28.wmf"/><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29.wmf"/><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130.wmf"/><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131.jpeg"/><Relationship Id="rId2" Type="http://schemas.openxmlformats.org/officeDocument/2006/relationships/image" Target="../media/image132.wmf"/><Relationship Id="rId3" Type="http://schemas.openxmlformats.org/officeDocument/2006/relationships/image" Target="../media/image133.wmf"/><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4.xml"/>
</Relationships>
</file>

<file path=ppt/slides/_rels/slide5.xml.rels><?xml version="1.0" encoding="UTF-8"?>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image" Target="../media/image9.wmf"/><Relationship Id="rId3" Type="http://schemas.openxmlformats.org/officeDocument/2006/relationships/image" Target="../media/image10.wmf"/><Relationship Id="rId4" Type="http://schemas.openxmlformats.org/officeDocument/2006/relationships/image" Target="../media/image11.wmf"/><Relationship Id="rId5" Type="http://schemas.openxmlformats.org/officeDocument/2006/relationships/image" Target="../media/image12.wmf"/><Relationship Id="rId6" Type="http://schemas.openxmlformats.org/officeDocument/2006/relationships/image" Target="../media/image13.png"/><Relationship Id="rId7" Type="http://schemas.openxmlformats.org/officeDocument/2006/relationships/image" Target="../media/image14.wmf"/><Relationship Id="rId8" Type="http://schemas.openxmlformats.org/officeDocument/2006/relationships/image" Target="../media/image15.wmf"/><Relationship Id="rId9" Type="http://schemas.openxmlformats.org/officeDocument/2006/relationships/image" Target="../media/image16.wmf"/><Relationship Id="rId10" Type="http://schemas.openxmlformats.org/officeDocument/2006/relationships/image" Target="../media/image17.wmf"/><Relationship Id="rId1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8.wmf"/><Relationship Id="rId2" Type="http://schemas.openxmlformats.org/officeDocument/2006/relationships/image" Target="../media/image19.wmf"/><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22.wmf"/><Relationship Id="rId6" Type="http://schemas.openxmlformats.org/officeDocument/2006/relationships/image" Target="../media/image23.wmf"/><Relationship Id="rId7" Type="http://schemas.openxmlformats.org/officeDocument/2006/relationships/image" Target="../media/image24.wmf"/><Relationship Id="rId8" Type="http://schemas.openxmlformats.org/officeDocument/2006/relationships/image" Target="../media/image25.wmf"/><Relationship Id="rId9" Type="http://schemas.openxmlformats.org/officeDocument/2006/relationships/image" Target="../media/image26.wmf"/><Relationship Id="rId10" Type="http://schemas.openxmlformats.org/officeDocument/2006/relationships/image" Target="../media/image27.wmf"/><Relationship Id="rId11" Type="http://schemas.openxmlformats.org/officeDocument/2006/relationships/image" Target="../media/image28.wmf"/><Relationship Id="rId12" Type="http://schemas.openxmlformats.org/officeDocument/2006/relationships/image" Target="../media/image29.png"/><Relationship Id="rId13" Type="http://schemas.openxmlformats.org/officeDocument/2006/relationships/image" Target="../media/image30.wmf"/><Relationship Id="rId14"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png"/><Relationship Id="rId11" Type="http://schemas.openxmlformats.org/officeDocument/2006/relationships/image" Target="../media/image41.png"/><Relationship Id="rId12" Type="http://schemas.openxmlformats.org/officeDocument/2006/relationships/image" Target="../media/image42.png"/><Relationship Id="rId13" Type="http://schemas.openxmlformats.org/officeDocument/2006/relationships/image" Target="../media/image43.png"/><Relationship Id="rId14" Type="http://schemas.openxmlformats.org/officeDocument/2006/relationships/image" Target="../media/image44.png"/><Relationship Id="rId15" Type="http://schemas.openxmlformats.org/officeDocument/2006/relationships/image" Target="../media/image45.png"/><Relationship Id="rId16" Type="http://schemas.openxmlformats.org/officeDocument/2006/relationships/image" Target="../media/image46.png"/><Relationship Id="rId17" Type="http://schemas.openxmlformats.org/officeDocument/2006/relationships/image" Target="../media/image47.png"/><Relationship Id="rId18" Type="http://schemas.openxmlformats.org/officeDocument/2006/relationships/image" Target="../media/image48.png"/><Relationship Id="rId19" Type="http://schemas.openxmlformats.org/officeDocument/2006/relationships/image" Target="../media/image49.png"/><Relationship Id="rId20"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457200" y="274680"/>
            <a:ext cx="8229240" cy="1142640"/>
          </a:xfrm>
          <a:prstGeom prst="rect">
            <a:avLst/>
          </a:prstGeom>
          <a:noFill/>
          <a:ln w="0">
            <a:noFill/>
          </a:ln>
        </p:spPr>
        <p:txBody>
          <a:bodyPr anchor="ctr">
            <a:normAutofit fontScale="90000"/>
          </a:bodyPr>
          <a:p>
            <a:pPr algn="ctr">
              <a:lnSpc>
                <a:spcPct val="100000"/>
              </a:lnSpc>
            </a:pPr>
            <a:r>
              <a:rPr b="0" lang="ca-ES" sz="4400" spc="-1" strike="noStrike">
                <a:solidFill>
                  <a:srgbClr val="000000"/>
                </a:solidFill>
                <a:latin typeface="Calibri"/>
              </a:rPr>
              <a:t>EL POBLADO IBÉRICO DE LA SERRETA</a:t>
            </a:r>
            <a:endParaRPr b="0" lang="es-ES" sz="4400" spc="-1" strike="noStrike">
              <a:solidFill>
                <a:srgbClr val="000000"/>
              </a:solidFill>
              <a:latin typeface="Calibri"/>
            </a:endParaRPr>
          </a:p>
        </p:txBody>
      </p:sp>
      <p:pic>
        <p:nvPicPr>
          <p:cNvPr id="83" name="Picture 2" descr=""/>
          <p:cNvPicPr/>
          <p:nvPr/>
        </p:nvPicPr>
        <p:blipFill>
          <a:blip r:embed="rId1"/>
          <a:stretch/>
        </p:blipFill>
        <p:spPr>
          <a:xfrm>
            <a:off x="2266920" y="2129760"/>
            <a:ext cx="4609800" cy="346680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457200" y="274680"/>
            <a:ext cx="8229240" cy="1142640"/>
          </a:xfrm>
          <a:prstGeom prst="rect">
            <a:avLst/>
          </a:prstGeom>
          <a:noFill/>
          <a:ln w="0">
            <a:noFill/>
          </a:ln>
        </p:spPr>
        <p:txBody>
          <a:bodyPr anchor="ctr">
            <a:normAutofit fontScale="90000"/>
          </a:bodyPr>
          <a:p>
            <a:pPr algn="ctr">
              <a:lnSpc>
                <a:spcPct val="100000"/>
              </a:lnSpc>
            </a:pPr>
            <a:r>
              <a:rPr b="0" lang="ca-ES" sz="4400" spc="-1" strike="noStrike">
                <a:solidFill>
                  <a:srgbClr val="000000"/>
                </a:solidFill>
                <a:latin typeface="Calibri"/>
              </a:rPr>
              <a:t>PALABRAS COINCIDENTES CON EL RESTO DEL CORPUS IBÉRICO (3)</a:t>
            </a:r>
            <a:endParaRPr b="0" lang="es-ES" sz="4400" spc="-1" strike="noStrike">
              <a:solidFill>
                <a:srgbClr val="000000"/>
              </a:solidFill>
              <a:latin typeface="Calibri"/>
            </a:endParaRPr>
          </a:p>
        </p:txBody>
      </p:sp>
      <p:pic>
        <p:nvPicPr>
          <p:cNvPr id="161" name="Picture 2" descr=""/>
          <p:cNvPicPr/>
          <p:nvPr/>
        </p:nvPicPr>
        <p:blipFill>
          <a:blip r:embed="rId1"/>
          <a:stretch/>
        </p:blipFill>
        <p:spPr>
          <a:xfrm>
            <a:off x="895320" y="5589360"/>
            <a:ext cx="712800" cy="298440"/>
          </a:xfrm>
          <a:prstGeom prst="rect">
            <a:avLst/>
          </a:prstGeom>
          <a:ln w="0">
            <a:noFill/>
          </a:ln>
        </p:spPr>
      </p:pic>
      <p:pic>
        <p:nvPicPr>
          <p:cNvPr id="162" name="Picture 3" descr=""/>
          <p:cNvPicPr/>
          <p:nvPr/>
        </p:nvPicPr>
        <p:blipFill>
          <a:blip r:embed="rId2"/>
          <a:stretch/>
        </p:blipFill>
        <p:spPr>
          <a:xfrm>
            <a:off x="2904120" y="5517360"/>
            <a:ext cx="963360" cy="360000"/>
          </a:xfrm>
          <a:prstGeom prst="rect">
            <a:avLst/>
          </a:prstGeom>
          <a:ln w="0">
            <a:noFill/>
          </a:ln>
        </p:spPr>
      </p:pic>
      <p:pic>
        <p:nvPicPr>
          <p:cNvPr id="163" name="Picture 4" descr=""/>
          <p:cNvPicPr/>
          <p:nvPr/>
        </p:nvPicPr>
        <p:blipFill>
          <a:blip r:embed="rId3"/>
          <a:stretch/>
        </p:blipFill>
        <p:spPr>
          <a:xfrm>
            <a:off x="5555880" y="5383080"/>
            <a:ext cx="1931760" cy="493200"/>
          </a:xfrm>
          <a:prstGeom prst="rect">
            <a:avLst/>
          </a:prstGeom>
          <a:ln w="0">
            <a:noFill/>
          </a:ln>
        </p:spPr>
      </p:pic>
      <p:pic>
        <p:nvPicPr>
          <p:cNvPr id="164" name="Picture 5" descr=""/>
          <p:cNvPicPr/>
          <p:nvPr/>
        </p:nvPicPr>
        <p:blipFill>
          <a:blip r:embed="rId4"/>
          <a:stretch/>
        </p:blipFill>
        <p:spPr>
          <a:xfrm>
            <a:off x="834120" y="2608560"/>
            <a:ext cx="780840" cy="414000"/>
          </a:xfrm>
          <a:prstGeom prst="rect">
            <a:avLst/>
          </a:prstGeom>
          <a:ln w="0">
            <a:noFill/>
          </a:ln>
        </p:spPr>
      </p:pic>
      <p:pic>
        <p:nvPicPr>
          <p:cNvPr id="165" name="Picture 9" descr=""/>
          <p:cNvPicPr/>
          <p:nvPr/>
        </p:nvPicPr>
        <p:blipFill>
          <a:blip r:embed="rId5"/>
          <a:stretch/>
        </p:blipFill>
        <p:spPr>
          <a:xfrm>
            <a:off x="2097000" y="2498400"/>
            <a:ext cx="896400" cy="506160"/>
          </a:xfrm>
          <a:prstGeom prst="rect">
            <a:avLst/>
          </a:prstGeom>
          <a:ln w="0">
            <a:noFill/>
          </a:ln>
        </p:spPr>
      </p:pic>
      <p:sp>
        <p:nvSpPr>
          <p:cNvPr id="166" name="CustomShape 2"/>
          <p:cNvSpPr/>
          <p:nvPr/>
        </p:nvSpPr>
        <p:spPr>
          <a:xfrm>
            <a:off x="5397480" y="2498400"/>
            <a:ext cx="193680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GIS DIŔ / KIS (KEŔ)</a:t>
            </a:r>
            <a:endParaRPr b="0" lang="ca-ES" sz="1800" spc="-1" strike="noStrike">
              <a:latin typeface="Arial"/>
            </a:endParaRPr>
          </a:p>
        </p:txBody>
      </p:sp>
      <p:pic>
        <p:nvPicPr>
          <p:cNvPr id="167" name="Picture 12" descr=""/>
          <p:cNvPicPr/>
          <p:nvPr/>
        </p:nvPicPr>
        <p:blipFill>
          <a:blip r:embed="rId6"/>
          <a:stretch/>
        </p:blipFill>
        <p:spPr>
          <a:xfrm>
            <a:off x="954720" y="3612240"/>
            <a:ext cx="798120" cy="439200"/>
          </a:xfrm>
          <a:prstGeom prst="rect">
            <a:avLst/>
          </a:prstGeom>
          <a:ln w="0">
            <a:noFill/>
          </a:ln>
        </p:spPr>
      </p:pic>
      <p:pic>
        <p:nvPicPr>
          <p:cNvPr id="168" name="Picture 13" descr=""/>
          <p:cNvPicPr/>
          <p:nvPr/>
        </p:nvPicPr>
        <p:blipFill>
          <a:blip r:embed="rId7"/>
          <a:stretch/>
        </p:blipFill>
        <p:spPr>
          <a:xfrm>
            <a:off x="2012760" y="3580560"/>
            <a:ext cx="891000" cy="502200"/>
          </a:xfrm>
          <a:prstGeom prst="rect">
            <a:avLst/>
          </a:prstGeom>
          <a:ln w="0">
            <a:noFill/>
          </a:ln>
        </p:spPr>
      </p:pic>
      <p:pic>
        <p:nvPicPr>
          <p:cNvPr id="169" name="Picture 14" descr=""/>
          <p:cNvPicPr/>
          <p:nvPr/>
        </p:nvPicPr>
        <p:blipFill>
          <a:blip r:embed="rId8"/>
          <a:stretch/>
        </p:blipFill>
        <p:spPr>
          <a:xfrm>
            <a:off x="1036800" y="4505400"/>
            <a:ext cx="694800" cy="439200"/>
          </a:xfrm>
          <a:prstGeom prst="rect">
            <a:avLst/>
          </a:prstGeom>
          <a:ln w="0">
            <a:noFill/>
          </a:ln>
        </p:spPr>
      </p:pic>
      <p:sp>
        <p:nvSpPr>
          <p:cNvPr id="170" name="CustomShape 3"/>
          <p:cNvSpPr/>
          <p:nvPr/>
        </p:nvSpPr>
        <p:spPr>
          <a:xfrm>
            <a:off x="5538960" y="3580560"/>
            <a:ext cx="147816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DIŔAN / DIŔA</a:t>
            </a:r>
            <a:endParaRPr b="0" lang="ca-ES" sz="1800" spc="-1" strike="noStrike">
              <a:latin typeface="Arial"/>
            </a:endParaRPr>
          </a:p>
        </p:txBody>
      </p:sp>
      <p:pic>
        <p:nvPicPr>
          <p:cNvPr id="171" name="Picture 2" descr=""/>
          <p:cNvPicPr/>
          <p:nvPr/>
        </p:nvPicPr>
        <p:blipFill>
          <a:blip r:embed="rId9"/>
          <a:stretch/>
        </p:blipFill>
        <p:spPr>
          <a:xfrm>
            <a:off x="2123640" y="4505400"/>
            <a:ext cx="1248840" cy="552240"/>
          </a:xfrm>
          <a:prstGeom prst="rect">
            <a:avLst/>
          </a:prstGeom>
          <a:ln w="0">
            <a:noFill/>
          </a:ln>
        </p:spPr>
      </p:pic>
      <p:sp>
        <p:nvSpPr>
          <p:cNvPr id="172" name="CustomShape 4"/>
          <p:cNvSpPr/>
          <p:nvPr/>
        </p:nvSpPr>
        <p:spPr>
          <a:xfrm>
            <a:off x="5505840" y="4544280"/>
            <a:ext cx="135468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IŔIKE / IRIKE</a:t>
            </a:r>
            <a:endParaRPr b="0" lang="ca-ES" sz="1800" spc="-1" strike="noStrike">
              <a:latin typeface="Arial"/>
            </a:endParaRPr>
          </a:p>
        </p:txBody>
      </p:sp>
      <p:pic>
        <p:nvPicPr>
          <p:cNvPr id="173" name="Picture 2" descr=""/>
          <p:cNvPicPr/>
          <p:nvPr/>
        </p:nvPicPr>
        <p:blipFill>
          <a:blip r:embed="rId10"/>
          <a:stretch/>
        </p:blipFill>
        <p:spPr>
          <a:xfrm>
            <a:off x="834120" y="1628640"/>
            <a:ext cx="1039320" cy="391680"/>
          </a:xfrm>
          <a:prstGeom prst="rect">
            <a:avLst/>
          </a:prstGeom>
          <a:ln w="0">
            <a:noFill/>
          </a:ln>
        </p:spPr>
      </p:pic>
      <p:pic>
        <p:nvPicPr>
          <p:cNvPr id="174" name="Picture 3" descr=""/>
          <p:cNvPicPr/>
          <p:nvPr/>
        </p:nvPicPr>
        <p:blipFill>
          <a:blip r:embed="rId11"/>
          <a:stretch/>
        </p:blipFill>
        <p:spPr>
          <a:xfrm>
            <a:off x="2123640" y="1527840"/>
            <a:ext cx="1079640" cy="492840"/>
          </a:xfrm>
          <a:prstGeom prst="rect">
            <a:avLst/>
          </a:prstGeom>
          <a:ln w="0">
            <a:noFill/>
          </a:ln>
        </p:spPr>
      </p:pic>
      <p:sp>
        <p:nvSpPr>
          <p:cNvPr id="175" name="CustomShape 5"/>
          <p:cNvSpPr/>
          <p:nvPr/>
        </p:nvSpPr>
        <p:spPr>
          <a:xfrm>
            <a:off x="5398200" y="1651680"/>
            <a:ext cx="223380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TUŔABAI / TUŔABAN </a:t>
            </a:r>
            <a:endParaRPr b="0" lang="ca-ES" sz="1800" spc="-1" strike="noStrike">
              <a:latin typeface="Arial"/>
            </a:endParaRPr>
          </a:p>
        </p:txBody>
      </p:sp>
      <p:sp>
        <p:nvSpPr>
          <p:cNvPr id="176" name="CustomShape 6"/>
          <p:cNvSpPr/>
          <p:nvPr/>
        </p:nvSpPr>
        <p:spPr>
          <a:xfrm>
            <a:off x="1647000" y="5517360"/>
            <a:ext cx="73116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l-GR" sz="1800" spc="-1" strike="noStrike">
                <a:solidFill>
                  <a:srgbClr val="000000"/>
                </a:solidFill>
                <a:latin typeface="Calibri"/>
              </a:rPr>
              <a:t>ΘΥΟΝ</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457200" y="274680"/>
            <a:ext cx="8229240" cy="1142640"/>
          </a:xfrm>
          <a:prstGeom prst="rect">
            <a:avLst/>
          </a:prstGeom>
          <a:noFill/>
          <a:ln w="0">
            <a:noFill/>
          </a:ln>
        </p:spPr>
        <p:txBody>
          <a:bodyPr anchor="ctr">
            <a:normAutofit fontScale="90000"/>
          </a:bodyPr>
          <a:p>
            <a:pPr algn="ctr">
              <a:lnSpc>
                <a:spcPct val="100000"/>
              </a:lnSpc>
            </a:pPr>
            <a:r>
              <a:rPr b="0" lang="ca-ES" sz="4400" spc="-1" strike="noStrike">
                <a:solidFill>
                  <a:srgbClr val="000000"/>
                </a:solidFill>
                <a:latin typeface="Calibri"/>
              </a:rPr>
              <a:t>PALABRAS COINCIDENTES CON EL RESTO DEL CORPUS IBÉRICO (4)</a:t>
            </a:r>
            <a:endParaRPr b="0" lang="es-ES" sz="4400" spc="-1" strike="noStrike">
              <a:solidFill>
                <a:srgbClr val="000000"/>
              </a:solidFill>
              <a:latin typeface="Calibri"/>
            </a:endParaRPr>
          </a:p>
        </p:txBody>
      </p:sp>
      <p:pic>
        <p:nvPicPr>
          <p:cNvPr id="178" name="Picture 2" descr=""/>
          <p:cNvPicPr/>
          <p:nvPr/>
        </p:nvPicPr>
        <p:blipFill>
          <a:blip r:embed="rId1"/>
          <a:stretch/>
        </p:blipFill>
        <p:spPr>
          <a:xfrm>
            <a:off x="683640" y="2277000"/>
            <a:ext cx="978480" cy="384840"/>
          </a:xfrm>
          <a:prstGeom prst="rect">
            <a:avLst/>
          </a:prstGeom>
          <a:ln w="0">
            <a:noFill/>
          </a:ln>
        </p:spPr>
      </p:pic>
      <p:pic>
        <p:nvPicPr>
          <p:cNvPr id="179" name="Picture 3" descr=""/>
          <p:cNvPicPr/>
          <p:nvPr/>
        </p:nvPicPr>
        <p:blipFill>
          <a:blip r:embed="rId2"/>
          <a:stretch/>
        </p:blipFill>
        <p:spPr>
          <a:xfrm>
            <a:off x="2267640" y="2277000"/>
            <a:ext cx="701280" cy="480600"/>
          </a:xfrm>
          <a:prstGeom prst="rect">
            <a:avLst/>
          </a:prstGeom>
          <a:ln w="0">
            <a:noFill/>
          </a:ln>
        </p:spPr>
      </p:pic>
      <p:sp>
        <p:nvSpPr>
          <p:cNvPr id="180" name="CustomShape 2"/>
          <p:cNvSpPr/>
          <p:nvPr/>
        </p:nvSpPr>
        <p:spPr>
          <a:xfrm>
            <a:off x="3861360" y="2236320"/>
            <a:ext cx="140940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UŔKE / UŔKE</a:t>
            </a:r>
            <a:endParaRPr b="0" lang="ca-ES" sz="1800" spc="-1" strike="noStrike">
              <a:latin typeface="Arial"/>
            </a:endParaRPr>
          </a:p>
        </p:txBody>
      </p:sp>
      <p:pic>
        <p:nvPicPr>
          <p:cNvPr id="181" name="Picture 5" descr=""/>
          <p:cNvPicPr/>
          <p:nvPr/>
        </p:nvPicPr>
        <p:blipFill>
          <a:blip r:embed="rId3"/>
          <a:stretch/>
        </p:blipFill>
        <p:spPr>
          <a:xfrm>
            <a:off x="827640" y="2960640"/>
            <a:ext cx="1240920" cy="312480"/>
          </a:xfrm>
          <a:prstGeom prst="rect">
            <a:avLst/>
          </a:prstGeom>
          <a:ln w="0">
            <a:noFill/>
          </a:ln>
        </p:spPr>
      </p:pic>
      <p:pic>
        <p:nvPicPr>
          <p:cNvPr id="182" name="Picture 6" descr=""/>
          <p:cNvPicPr/>
          <p:nvPr/>
        </p:nvPicPr>
        <p:blipFill>
          <a:blip r:embed="rId4"/>
          <a:stretch/>
        </p:blipFill>
        <p:spPr>
          <a:xfrm>
            <a:off x="2267640" y="2870640"/>
            <a:ext cx="935640" cy="487440"/>
          </a:xfrm>
          <a:prstGeom prst="rect">
            <a:avLst/>
          </a:prstGeom>
          <a:ln w="0">
            <a:noFill/>
          </a:ln>
        </p:spPr>
      </p:pic>
      <p:sp>
        <p:nvSpPr>
          <p:cNvPr id="183" name="CustomShape 3"/>
          <p:cNvSpPr/>
          <p:nvPr/>
        </p:nvSpPr>
        <p:spPr>
          <a:xfrm>
            <a:off x="3863880" y="2887200"/>
            <a:ext cx="206460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BIN IKE BIN / BINEN</a:t>
            </a:r>
            <a:endParaRPr b="0" lang="ca-ES" sz="1800" spc="-1" strike="noStrike">
              <a:latin typeface="Arial"/>
            </a:endParaRPr>
          </a:p>
        </p:txBody>
      </p:sp>
      <p:pic>
        <p:nvPicPr>
          <p:cNvPr id="184" name="Picture 2" descr=""/>
          <p:cNvPicPr/>
          <p:nvPr/>
        </p:nvPicPr>
        <p:blipFill>
          <a:blip r:embed="rId5"/>
          <a:stretch/>
        </p:blipFill>
        <p:spPr>
          <a:xfrm>
            <a:off x="827640" y="3606120"/>
            <a:ext cx="774360" cy="320400"/>
          </a:xfrm>
          <a:prstGeom prst="rect">
            <a:avLst/>
          </a:prstGeom>
          <a:ln w="0">
            <a:noFill/>
          </a:ln>
        </p:spPr>
      </p:pic>
      <p:pic>
        <p:nvPicPr>
          <p:cNvPr id="185" name="Picture 3" descr=""/>
          <p:cNvPicPr/>
          <p:nvPr/>
        </p:nvPicPr>
        <p:blipFill>
          <a:blip r:embed="rId6"/>
          <a:stretch/>
        </p:blipFill>
        <p:spPr>
          <a:xfrm>
            <a:off x="2255040" y="3510360"/>
            <a:ext cx="804600" cy="448560"/>
          </a:xfrm>
          <a:prstGeom prst="rect">
            <a:avLst/>
          </a:prstGeom>
          <a:ln w="0">
            <a:noFill/>
          </a:ln>
        </p:spPr>
      </p:pic>
      <p:sp>
        <p:nvSpPr>
          <p:cNvPr id="186" name="CustomShape 4"/>
          <p:cNvSpPr/>
          <p:nvPr/>
        </p:nvSpPr>
        <p:spPr>
          <a:xfrm>
            <a:off x="3868200" y="3549960"/>
            <a:ext cx="138816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KIDEI / KIDEI</a:t>
            </a:r>
            <a:endParaRPr b="0" lang="ca-ES" sz="1800" spc="-1" strike="noStrike">
              <a:latin typeface="Arial"/>
            </a:endParaRPr>
          </a:p>
        </p:txBody>
      </p:sp>
      <p:pic>
        <p:nvPicPr>
          <p:cNvPr id="187" name="Picture 4" descr=""/>
          <p:cNvPicPr/>
          <p:nvPr/>
        </p:nvPicPr>
        <p:blipFill>
          <a:blip r:embed="rId7"/>
          <a:stretch/>
        </p:blipFill>
        <p:spPr>
          <a:xfrm>
            <a:off x="2447640" y="4293000"/>
            <a:ext cx="629640" cy="359640"/>
          </a:xfrm>
          <a:prstGeom prst="rect">
            <a:avLst/>
          </a:prstGeom>
          <a:ln w="0">
            <a:noFill/>
          </a:ln>
        </p:spPr>
      </p:pic>
      <p:pic>
        <p:nvPicPr>
          <p:cNvPr id="188" name="Picture 5" descr=""/>
          <p:cNvPicPr/>
          <p:nvPr/>
        </p:nvPicPr>
        <p:blipFill>
          <a:blip r:embed="rId8"/>
          <a:stretch/>
        </p:blipFill>
        <p:spPr>
          <a:xfrm>
            <a:off x="859320" y="4197600"/>
            <a:ext cx="1209240" cy="431280"/>
          </a:xfrm>
          <a:prstGeom prst="rect">
            <a:avLst/>
          </a:prstGeom>
          <a:ln w="0">
            <a:noFill/>
          </a:ln>
        </p:spPr>
      </p:pic>
      <p:sp>
        <p:nvSpPr>
          <p:cNvPr id="189" name="CustomShape 5"/>
          <p:cNvSpPr/>
          <p:nvPr/>
        </p:nvSpPr>
        <p:spPr>
          <a:xfrm>
            <a:off x="3900240" y="4228920"/>
            <a:ext cx="238932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GAI BI GAIT / GAITI / BI</a:t>
            </a:r>
            <a:endParaRPr b="0" lang="ca-ES" sz="1800" spc="-1" strike="noStrike">
              <a:latin typeface="Arial"/>
            </a:endParaRPr>
          </a:p>
        </p:txBody>
      </p:sp>
      <p:pic>
        <p:nvPicPr>
          <p:cNvPr id="190" name="Picture 6" descr=""/>
          <p:cNvPicPr/>
          <p:nvPr/>
        </p:nvPicPr>
        <p:blipFill>
          <a:blip r:embed="rId9"/>
          <a:stretch/>
        </p:blipFill>
        <p:spPr>
          <a:xfrm>
            <a:off x="971640" y="5013000"/>
            <a:ext cx="758520" cy="367920"/>
          </a:xfrm>
          <a:prstGeom prst="rect">
            <a:avLst/>
          </a:prstGeom>
          <a:ln w="0">
            <a:noFill/>
          </a:ln>
        </p:spPr>
      </p:pic>
      <p:pic>
        <p:nvPicPr>
          <p:cNvPr id="191" name="Picture 7" descr=""/>
          <p:cNvPicPr/>
          <p:nvPr/>
        </p:nvPicPr>
        <p:blipFill>
          <a:blip r:embed="rId10"/>
          <a:stretch/>
        </p:blipFill>
        <p:spPr>
          <a:xfrm>
            <a:off x="2447640" y="4915440"/>
            <a:ext cx="789120" cy="385200"/>
          </a:xfrm>
          <a:prstGeom prst="rect">
            <a:avLst/>
          </a:prstGeom>
          <a:ln w="0">
            <a:noFill/>
          </a:ln>
        </p:spPr>
      </p:pic>
      <p:sp>
        <p:nvSpPr>
          <p:cNvPr id="192" name="CustomShape 6"/>
          <p:cNvSpPr/>
          <p:nvPr/>
        </p:nvSpPr>
        <p:spPr>
          <a:xfrm>
            <a:off x="4014720" y="4932000"/>
            <a:ext cx="451224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ARNAI / ARYI (el signo Y equivale a una nasal)</a:t>
            </a:r>
            <a:endParaRPr b="0" lang="ca-ES" sz="1800" spc="-1" strike="noStrike">
              <a:latin typeface="Arial"/>
            </a:endParaRPr>
          </a:p>
        </p:txBody>
      </p:sp>
      <p:pic>
        <p:nvPicPr>
          <p:cNvPr id="193" name="Picture 8" descr=""/>
          <p:cNvPicPr/>
          <p:nvPr/>
        </p:nvPicPr>
        <p:blipFill>
          <a:blip r:embed="rId11"/>
          <a:stretch/>
        </p:blipFill>
        <p:spPr>
          <a:xfrm>
            <a:off x="947520" y="5589360"/>
            <a:ext cx="1499760" cy="472680"/>
          </a:xfrm>
          <a:prstGeom prst="rect">
            <a:avLst/>
          </a:prstGeom>
          <a:ln w="0">
            <a:noFill/>
          </a:ln>
        </p:spPr>
      </p:pic>
      <p:sp>
        <p:nvSpPr>
          <p:cNvPr id="194" name="CustomShape 7"/>
          <p:cNvSpPr/>
          <p:nvPr/>
        </p:nvSpPr>
        <p:spPr>
          <a:xfrm>
            <a:off x="4073400" y="5654160"/>
            <a:ext cx="282816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ZAKAŔ IZKER / SAKAŔ ISKEŔ</a:t>
            </a:r>
            <a:endParaRPr b="0" lang="ca-ES" sz="1800" spc="-1" strike="noStrike">
              <a:latin typeface="Arial"/>
            </a:endParaRPr>
          </a:p>
        </p:txBody>
      </p:sp>
      <p:pic>
        <p:nvPicPr>
          <p:cNvPr id="195" name="Picture 3" descr=""/>
          <p:cNvPicPr/>
          <p:nvPr/>
        </p:nvPicPr>
        <p:blipFill>
          <a:blip r:embed="rId12"/>
          <a:stretch/>
        </p:blipFill>
        <p:spPr>
          <a:xfrm>
            <a:off x="2538360" y="5598000"/>
            <a:ext cx="1397160" cy="455400"/>
          </a:xfrm>
          <a:prstGeom prst="rect">
            <a:avLst/>
          </a:prstGeom>
          <a:ln w="0">
            <a:noFill/>
          </a:ln>
        </p:spPr>
      </p:pic>
      <p:pic>
        <p:nvPicPr>
          <p:cNvPr id="196" name="Picture 2" descr=""/>
          <p:cNvPicPr/>
          <p:nvPr/>
        </p:nvPicPr>
        <p:blipFill>
          <a:blip r:embed="rId13"/>
          <a:stretch/>
        </p:blipFill>
        <p:spPr>
          <a:xfrm>
            <a:off x="3158640" y="4255200"/>
            <a:ext cx="156600" cy="35676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TextShape 1"/>
          <p:cNvSpPr txBox="1"/>
          <p:nvPr/>
        </p:nvSpPr>
        <p:spPr>
          <a:xfrm>
            <a:off x="457200" y="274680"/>
            <a:ext cx="8229240" cy="1142640"/>
          </a:xfrm>
          <a:prstGeom prst="rect">
            <a:avLst/>
          </a:prstGeom>
          <a:noFill/>
          <a:ln w="0">
            <a:noFill/>
          </a:ln>
        </p:spPr>
        <p:txBody>
          <a:bodyPr anchor="ctr">
            <a:normAutofit fontScale="90000"/>
          </a:bodyPr>
          <a:p>
            <a:pPr algn="ctr">
              <a:lnSpc>
                <a:spcPct val="100000"/>
              </a:lnSpc>
            </a:pPr>
            <a:r>
              <a:rPr b="0" lang="ca-ES" sz="4400" spc="-1" strike="noStrike">
                <a:solidFill>
                  <a:srgbClr val="000000"/>
                </a:solidFill>
                <a:latin typeface="Calibri"/>
              </a:rPr>
              <a:t>PALABRAS COINCIDENTES CON EL RESTO DEL CORPUS IBÉRICO (5) </a:t>
            </a:r>
            <a:endParaRPr b="0" lang="es-ES" sz="4400" spc="-1" strike="noStrike">
              <a:solidFill>
                <a:srgbClr val="000000"/>
              </a:solidFill>
              <a:latin typeface="Calibri"/>
            </a:endParaRPr>
          </a:p>
        </p:txBody>
      </p:sp>
      <p:pic>
        <p:nvPicPr>
          <p:cNvPr id="198" name="Picture 2" descr=""/>
          <p:cNvPicPr/>
          <p:nvPr/>
        </p:nvPicPr>
        <p:blipFill>
          <a:blip r:embed="rId1"/>
          <a:stretch/>
        </p:blipFill>
        <p:spPr>
          <a:xfrm>
            <a:off x="1043640" y="1772640"/>
            <a:ext cx="694800" cy="475200"/>
          </a:xfrm>
          <a:prstGeom prst="rect">
            <a:avLst/>
          </a:prstGeom>
          <a:ln w="0">
            <a:noFill/>
          </a:ln>
        </p:spPr>
      </p:pic>
      <p:pic>
        <p:nvPicPr>
          <p:cNvPr id="199" name="Picture 3" descr=""/>
          <p:cNvPicPr/>
          <p:nvPr/>
        </p:nvPicPr>
        <p:blipFill>
          <a:blip r:embed="rId2"/>
          <a:stretch/>
        </p:blipFill>
        <p:spPr>
          <a:xfrm>
            <a:off x="2339640" y="1772640"/>
            <a:ext cx="1238040" cy="512280"/>
          </a:xfrm>
          <a:prstGeom prst="rect">
            <a:avLst/>
          </a:prstGeom>
          <a:ln w="0">
            <a:noFill/>
          </a:ln>
        </p:spPr>
      </p:pic>
      <p:pic>
        <p:nvPicPr>
          <p:cNvPr id="200" name="Picture 4" descr=""/>
          <p:cNvPicPr/>
          <p:nvPr/>
        </p:nvPicPr>
        <p:blipFill>
          <a:blip r:embed="rId3"/>
          <a:stretch/>
        </p:blipFill>
        <p:spPr>
          <a:xfrm>
            <a:off x="4271400" y="1837440"/>
            <a:ext cx="1669680" cy="493200"/>
          </a:xfrm>
          <a:prstGeom prst="rect">
            <a:avLst/>
          </a:prstGeom>
          <a:ln w="0">
            <a:noFill/>
          </a:ln>
        </p:spPr>
      </p:pic>
      <p:pic>
        <p:nvPicPr>
          <p:cNvPr id="201" name="Picture 5" descr=""/>
          <p:cNvPicPr/>
          <p:nvPr/>
        </p:nvPicPr>
        <p:blipFill>
          <a:blip r:embed="rId4"/>
          <a:stretch/>
        </p:blipFill>
        <p:spPr>
          <a:xfrm>
            <a:off x="1043640" y="2688480"/>
            <a:ext cx="1049040" cy="463320"/>
          </a:xfrm>
          <a:prstGeom prst="rect">
            <a:avLst/>
          </a:prstGeom>
          <a:ln w="0">
            <a:noFill/>
          </a:ln>
        </p:spPr>
      </p:pic>
      <p:pic>
        <p:nvPicPr>
          <p:cNvPr id="202" name="Picture 6" descr=""/>
          <p:cNvPicPr/>
          <p:nvPr/>
        </p:nvPicPr>
        <p:blipFill>
          <a:blip r:embed="rId5"/>
          <a:stretch/>
        </p:blipFill>
        <p:spPr>
          <a:xfrm>
            <a:off x="2411640" y="2609640"/>
            <a:ext cx="1248840" cy="506160"/>
          </a:xfrm>
          <a:prstGeom prst="rect">
            <a:avLst/>
          </a:prstGeom>
          <a:ln w="0">
            <a:noFill/>
          </a:ln>
        </p:spPr>
      </p:pic>
      <p:pic>
        <p:nvPicPr>
          <p:cNvPr id="203" name="Picture 7" descr=""/>
          <p:cNvPicPr/>
          <p:nvPr/>
        </p:nvPicPr>
        <p:blipFill>
          <a:blip r:embed="rId6"/>
          <a:stretch/>
        </p:blipFill>
        <p:spPr>
          <a:xfrm>
            <a:off x="4212000" y="2658240"/>
            <a:ext cx="2195280" cy="493200"/>
          </a:xfrm>
          <a:prstGeom prst="rect">
            <a:avLst/>
          </a:prstGeom>
          <a:ln w="0">
            <a:noFill/>
          </a:ln>
        </p:spPr>
      </p:pic>
      <p:pic>
        <p:nvPicPr>
          <p:cNvPr id="204" name="Picture 8" descr=""/>
          <p:cNvPicPr/>
          <p:nvPr/>
        </p:nvPicPr>
        <p:blipFill>
          <a:blip r:embed="rId7"/>
          <a:stretch/>
        </p:blipFill>
        <p:spPr>
          <a:xfrm>
            <a:off x="1299960" y="3653280"/>
            <a:ext cx="536040" cy="506160"/>
          </a:xfrm>
          <a:prstGeom prst="rect">
            <a:avLst/>
          </a:prstGeom>
          <a:ln w="0">
            <a:noFill/>
          </a:ln>
        </p:spPr>
      </p:pic>
      <p:pic>
        <p:nvPicPr>
          <p:cNvPr id="205" name="Picture 9" descr=""/>
          <p:cNvPicPr/>
          <p:nvPr/>
        </p:nvPicPr>
        <p:blipFill>
          <a:blip r:embed="rId8"/>
          <a:stretch/>
        </p:blipFill>
        <p:spPr>
          <a:xfrm>
            <a:off x="2752920" y="3782880"/>
            <a:ext cx="566280" cy="328320"/>
          </a:xfrm>
          <a:prstGeom prst="rect">
            <a:avLst/>
          </a:prstGeom>
          <a:ln w="0">
            <a:noFill/>
          </a:ln>
        </p:spPr>
      </p:pic>
      <p:pic>
        <p:nvPicPr>
          <p:cNvPr id="206" name="Picture 10" descr=""/>
          <p:cNvPicPr/>
          <p:nvPr/>
        </p:nvPicPr>
        <p:blipFill>
          <a:blip r:embed="rId9"/>
          <a:stretch/>
        </p:blipFill>
        <p:spPr>
          <a:xfrm>
            <a:off x="4202640" y="3668400"/>
            <a:ext cx="1377720" cy="493200"/>
          </a:xfrm>
          <a:prstGeom prst="rect">
            <a:avLst/>
          </a:prstGeom>
          <a:ln w="0">
            <a:noFill/>
          </a:ln>
        </p:spPr>
      </p:pic>
      <p:pic>
        <p:nvPicPr>
          <p:cNvPr id="207" name="Picture 11" descr=""/>
          <p:cNvPicPr/>
          <p:nvPr/>
        </p:nvPicPr>
        <p:blipFill>
          <a:blip r:embed="rId10"/>
          <a:stretch/>
        </p:blipFill>
        <p:spPr>
          <a:xfrm>
            <a:off x="683640" y="4653000"/>
            <a:ext cx="1834920" cy="383760"/>
          </a:xfrm>
          <a:prstGeom prst="rect">
            <a:avLst/>
          </a:prstGeom>
          <a:ln w="0">
            <a:noFill/>
          </a:ln>
        </p:spPr>
      </p:pic>
      <p:pic>
        <p:nvPicPr>
          <p:cNvPr id="208" name="Picture 12" descr=""/>
          <p:cNvPicPr/>
          <p:nvPr/>
        </p:nvPicPr>
        <p:blipFill>
          <a:blip r:embed="rId11"/>
          <a:stretch/>
        </p:blipFill>
        <p:spPr>
          <a:xfrm>
            <a:off x="3083400" y="4635000"/>
            <a:ext cx="701280" cy="420480"/>
          </a:xfrm>
          <a:prstGeom prst="rect">
            <a:avLst/>
          </a:prstGeom>
          <a:ln w="0">
            <a:noFill/>
          </a:ln>
        </p:spPr>
      </p:pic>
      <p:pic>
        <p:nvPicPr>
          <p:cNvPr id="209" name="Picture 13" descr=""/>
          <p:cNvPicPr/>
          <p:nvPr/>
        </p:nvPicPr>
        <p:blipFill>
          <a:blip r:embed="rId12"/>
          <a:stretch/>
        </p:blipFill>
        <p:spPr>
          <a:xfrm>
            <a:off x="3806640" y="4610160"/>
            <a:ext cx="987120" cy="347400"/>
          </a:xfrm>
          <a:prstGeom prst="rect">
            <a:avLst/>
          </a:prstGeom>
          <a:ln w="0">
            <a:noFill/>
          </a:ln>
        </p:spPr>
      </p:pic>
      <p:pic>
        <p:nvPicPr>
          <p:cNvPr id="210" name="Picture 14" descr=""/>
          <p:cNvPicPr/>
          <p:nvPr/>
        </p:nvPicPr>
        <p:blipFill>
          <a:blip r:embed="rId13"/>
          <a:stretch/>
        </p:blipFill>
        <p:spPr>
          <a:xfrm>
            <a:off x="5553000" y="4537080"/>
            <a:ext cx="3590640" cy="493200"/>
          </a:xfrm>
          <a:prstGeom prst="rect">
            <a:avLst/>
          </a:prstGeom>
          <a:ln w="0">
            <a:noFill/>
          </a:ln>
        </p:spPr>
      </p:pic>
      <p:pic>
        <p:nvPicPr>
          <p:cNvPr id="211" name="Picture 15" descr=""/>
          <p:cNvPicPr/>
          <p:nvPr/>
        </p:nvPicPr>
        <p:blipFill>
          <a:blip r:embed="rId14"/>
          <a:stretch/>
        </p:blipFill>
        <p:spPr>
          <a:xfrm>
            <a:off x="4794120" y="4588920"/>
            <a:ext cx="731520" cy="3902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TextShape 1"/>
          <p:cNvSpPr txBox="1"/>
          <p:nvPr/>
        </p:nvSpPr>
        <p:spPr>
          <a:xfrm>
            <a:off x="457200" y="274680"/>
            <a:ext cx="8074800" cy="921600"/>
          </a:xfrm>
          <a:prstGeom prst="rect">
            <a:avLst/>
          </a:prstGeom>
          <a:noFill/>
          <a:ln w="0">
            <a:noFill/>
          </a:ln>
        </p:spPr>
        <p:txBody>
          <a:bodyPr anchor="ctr">
            <a:noAutofit/>
          </a:bodyPr>
          <a:p>
            <a:pPr algn="ctr">
              <a:lnSpc>
                <a:spcPct val="100000"/>
              </a:lnSpc>
            </a:pPr>
            <a:r>
              <a:rPr b="0" lang="ca-ES" sz="3600" spc="-1" strike="noStrike">
                <a:solidFill>
                  <a:srgbClr val="000000"/>
                </a:solidFill>
                <a:latin typeface="Calibri"/>
              </a:rPr>
              <a:t>PALABRAS COINCIDENTES CON EL RESTO DEL CORPUS IBÉRICO  (6)</a:t>
            </a:r>
            <a:endParaRPr b="0" lang="es-ES" sz="3600" spc="-1" strike="noStrike">
              <a:solidFill>
                <a:srgbClr val="000000"/>
              </a:solidFill>
              <a:latin typeface="Calibri"/>
            </a:endParaRPr>
          </a:p>
        </p:txBody>
      </p:sp>
      <p:pic>
        <p:nvPicPr>
          <p:cNvPr id="213" name="Picture 4" descr=""/>
          <p:cNvPicPr/>
          <p:nvPr/>
        </p:nvPicPr>
        <p:blipFill>
          <a:blip r:embed="rId1"/>
          <a:stretch/>
        </p:blipFill>
        <p:spPr>
          <a:xfrm>
            <a:off x="908280" y="2559600"/>
            <a:ext cx="1225080" cy="528120"/>
          </a:xfrm>
          <a:prstGeom prst="rect">
            <a:avLst/>
          </a:prstGeom>
          <a:ln w="0">
            <a:noFill/>
          </a:ln>
        </p:spPr>
      </p:pic>
      <p:pic>
        <p:nvPicPr>
          <p:cNvPr id="214" name="Picture 6" descr=""/>
          <p:cNvPicPr/>
          <p:nvPr/>
        </p:nvPicPr>
        <p:blipFill>
          <a:blip r:embed="rId2"/>
          <a:stretch/>
        </p:blipFill>
        <p:spPr>
          <a:xfrm>
            <a:off x="2891160" y="2571120"/>
            <a:ext cx="1872000" cy="441720"/>
          </a:xfrm>
          <a:prstGeom prst="rect">
            <a:avLst/>
          </a:prstGeom>
          <a:ln w="0">
            <a:noFill/>
          </a:ln>
        </p:spPr>
      </p:pic>
      <p:sp>
        <p:nvSpPr>
          <p:cNvPr id="215" name="CustomShape 2"/>
          <p:cNvSpPr/>
          <p:nvPr/>
        </p:nvSpPr>
        <p:spPr>
          <a:xfrm>
            <a:off x="5138280" y="2645280"/>
            <a:ext cx="299880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GAŔOKAN /TURS BIDEŔOKAN</a:t>
            </a:r>
            <a:endParaRPr b="0" lang="ca-ES" sz="1800" spc="-1" strike="noStrike">
              <a:latin typeface="Arial"/>
            </a:endParaRPr>
          </a:p>
        </p:txBody>
      </p:sp>
      <p:pic>
        <p:nvPicPr>
          <p:cNvPr id="216" name="Picture 7" descr=""/>
          <p:cNvPicPr/>
          <p:nvPr/>
        </p:nvPicPr>
        <p:blipFill>
          <a:blip r:embed="rId3"/>
          <a:stretch/>
        </p:blipFill>
        <p:spPr>
          <a:xfrm>
            <a:off x="2302200" y="2645280"/>
            <a:ext cx="719640" cy="357480"/>
          </a:xfrm>
          <a:prstGeom prst="rect">
            <a:avLst/>
          </a:prstGeom>
          <a:ln w="0">
            <a:noFill/>
          </a:ln>
        </p:spPr>
      </p:pic>
      <p:pic>
        <p:nvPicPr>
          <p:cNvPr id="217" name="Picture 8" descr=""/>
          <p:cNvPicPr/>
          <p:nvPr/>
        </p:nvPicPr>
        <p:blipFill>
          <a:blip r:embed="rId4"/>
          <a:stretch/>
        </p:blipFill>
        <p:spPr>
          <a:xfrm>
            <a:off x="2829600" y="3285000"/>
            <a:ext cx="2063520" cy="279000"/>
          </a:xfrm>
          <a:prstGeom prst="rect">
            <a:avLst/>
          </a:prstGeom>
          <a:ln w="0">
            <a:noFill/>
          </a:ln>
        </p:spPr>
      </p:pic>
      <p:pic>
        <p:nvPicPr>
          <p:cNvPr id="218" name="Picture 9" descr=""/>
          <p:cNvPicPr/>
          <p:nvPr/>
        </p:nvPicPr>
        <p:blipFill>
          <a:blip r:embed="rId5"/>
          <a:stretch/>
        </p:blipFill>
        <p:spPr>
          <a:xfrm>
            <a:off x="908280" y="3221280"/>
            <a:ext cx="1899000" cy="564120"/>
          </a:xfrm>
          <a:prstGeom prst="rect">
            <a:avLst/>
          </a:prstGeom>
          <a:ln w="0">
            <a:noFill/>
          </a:ln>
        </p:spPr>
      </p:pic>
      <p:sp>
        <p:nvSpPr>
          <p:cNvPr id="219" name="CustomShape 3"/>
          <p:cNvSpPr/>
          <p:nvPr/>
        </p:nvSpPr>
        <p:spPr>
          <a:xfrm>
            <a:off x="5230440" y="3240000"/>
            <a:ext cx="345456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BAZEŔOKE  / BAS BIDEŔOKE (TINE)</a:t>
            </a:r>
            <a:endParaRPr b="0" lang="ca-ES" sz="1800" spc="-1" strike="noStrike">
              <a:latin typeface="Arial"/>
            </a:endParaRPr>
          </a:p>
        </p:txBody>
      </p:sp>
      <p:pic>
        <p:nvPicPr>
          <p:cNvPr id="220" name="Picture 10" descr=""/>
          <p:cNvPicPr/>
          <p:nvPr/>
        </p:nvPicPr>
        <p:blipFill>
          <a:blip r:embed="rId6"/>
          <a:stretch/>
        </p:blipFill>
        <p:spPr>
          <a:xfrm>
            <a:off x="908280" y="4473000"/>
            <a:ext cx="2684160" cy="491760"/>
          </a:xfrm>
          <a:prstGeom prst="rect">
            <a:avLst/>
          </a:prstGeom>
          <a:ln w="0">
            <a:noFill/>
          </a:ln>
        </p:spPr>
      </p:pic>
      <p:sp>
        <p:nvSpPr>
          <p:cNvPr id="221" name="CustomShape 4"/>
          <p:cNvSpPr/>
          <p:nvPr/>
        </p:nvSpPr>
        <p:spPr>
          <a:xfrm>
            <a:off x="5252760" y="4512600"/>
            <a:ext cx="278568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BAZBIDIŔBARTIN / BAŔTITE</a:t>
            </a:r>
            <a:endParaRPr b="0" lang="ca-ES" sz="1800" spc="-1" strike="noStrike">
              <a:latin typeface="Arial"/>
            </a:endParaRPr>
          </a:p>
        </p:txBody>
      </p:sp>
      <p:pic>
        <p:nvPicPr>
          <p:cNvPr id="222" name="Picture 11" descr=""/>
          <p:cNvPicPr/>
          <p:nvPr/>
        </p:nvPicPr>
        <p:blipFill>
          <a:blip r:embed="rId7"/>
          <a:stretch/>
        </p:blipFill>
        <p:spPr>
          <a:xfrm>
            <a:off x="3862440" y="4473000"/>
            <a:ext cx="677520" cy="344160"/>
          </a:xfrm>
          <a:prstGeom prst="rect">
            <a:avLst/>
          </a:prstGeom>
          <a:ln w="0">
            <a:noFill/>
          </a:ln>
        </p:spPr>
      </p:pic>
      <p:pic>
        <p:nvPicPr>
          <p:cNvPr id="223" name="Picture 2" descr=""/>
          <p:cNvPicPr/>
          <p:nvPr/>
        </p:nvPicPr>
        <p:blipFill>
          <a:blip r:embed="rId8"/>
          <a:stretch/>
        </p:blipFill>
        <p:spPr>
          <a:xfrm>
            <a:off x="952920" y="3933000"/>
            <a:ext cx="1747080" cy="352080"/>
          </a:xfrm>
          <a:prstGeom prst="rect">
            <a:avLst/>
          </a:prstGeom>
          <a:ln w="0">
            <a:noFill/>
          </a:ln>
        </p:spPr>
      </p:pic>
      <p:sp>
        <p:nvSpPr>
          <p:cNvPr id="224" name="CustomShape 5"/>
          <p:cNvSpPr/>
          <p:nvPr/>
        </p:nvSpPr>
        <p:spPr>
          <a:xfrm>
            <a:off x="5233680" y="3859560"/>
            <a:ext cx="232380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BAZEŔOKAR / EŔOKAR</a:t>
            </a:r>
            <a:endParaRPr b="0" lang="ca-ES" sz="1800" spc="-1" strike="noStrike">
              <a:latin typeface="Arial"/>
            </a:endParaRPr>
          </a:p>
        </p:txBody>
      </p:sp>
      <p:pic>
        <p:nvPicPr>
          <p:cNvPr id="225" name="Picture 3" descr=""/>
          <p:cNvPicPr/>
          <p:nvPr/>
        </p:nvPicPr>
        <p:blipFill>
          <a:blip r:embed="rId9"/>
          <a:stretch/>
        </p:blipFill>
        <p:spPr>
          <a:xfrm>
            <a:off x="2891160" y="3869640"/>
            <a:ext cx="1177560" cy="415440"/>
          </a:xfrm>
          <a:prstGeom prst="rect">
            <a:avLst/>
          </a:prstGeom>
          <a:ln w="0">
            <a:noFill/>
          </a:ln>
        </p:spPr>
      </p:pic>
      <p:pic>
        <p:nvPicPr>
          <p:cNvPr id="226" name="Picture 4" descr=""/>
          <p:cNvPicPr/>
          <p:nvPr/>
        </p:nvPicPr>
        <p:blipFill>
          <a:blip r:embed="rId10"/>
          <a:stretch/>
        </p:blipFill>
        <p:spPr>
          <a:xfrm>
            <a:off x="806400" y="1783080"/>
            <a:ext cx="1458720" cy="391680"/>
          </a:xfrm>
          <a:prstGeom prst="rect">
            <a:avLst/>
          </a:prstGeom>
          <a:ln w="0">
            <a:noFill/>
          </a:ln>
        </p:spPr>
      </p:pic>
      <p:sp>
        <p:nvSpPr>
          <p:cNvPr id="227" name="CustomShape 6"/>
          <p:cNvSpPr/>
          <p:nvPr/>
        </p:nvSpPr>
        <p:spPr>
          <a:xfrm>
            <a:off x="5129640" y="1718640"/>
            <a:ext cx="141552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TAGIZGAŔOK</a:t>
            </a:r>
            <a:endParaRPr b="0" lang="ca-ES" sz="1800" spc="-1" strike="noStrike">
              <a:latin typeface="Arial"/>
            </a:endParaRPr>
          </a:p>
        </p:txBody>
      </p:sp>
      <p:sp>
        <p:nvSpPr>
          <p:cNvPr id="228" name="TextShape 7"/>
          <p:cNvSpPr txBox="1"/>
          <p:nvPr/>
        </p:nvSpPr>
        <p:spPr>
          <a:xfrm>
            <a:off x="1530720" y="1268640"/>
            <a:ext cx="6272640" cy="575640"/>
          </a:xfrm>
          <a:prstGeom prst="rect">
            <a:avLst/>
          </a:prstGeom>
          <a:noFill/>
          <a:ln w="0">
            <a:noFill/>
          </a:ln>
        </p:spPr>
        <p:txBody>
          <a:bodyPr>
            <a:normAutofit/>
          </a:bodyPr>
          <a:p>
            <a:pPr marL="343080" indent="-342720">
              <a:lnSpc>
                <a:spcPct val="100000"/>
              </a:lnSpc>
              <a:spcBef>
                <a:spcPts val="641"/>
              </a:spcBef>
              <a:buClr>
                <a:srgbClr val="000000"/>
              </a:buClr>
              <a:buFont typeface="Arial"/>
              <a:buChar char="•"/>
            </a:pPr>
            <a:r>
              <a:rPr b="0" lang="ca-ES" sz="3200" spc="-1" strike="noStrike">
                <a:solidFill>
                  <a:srgbClr val="000000"/>
                </a:solidFill>
                <a:latin typeface="Calibri"/>
              </a:rPr>
              <a:t>EŔOKE BIDEŔOKE </a:t>
            </a:r>
            <a:endParaRPr b="0" lang="es-ES" sz="3200" spc="-1" strike="noStrike">
              <a:solidFill>
                <a:srgbClr val="000000"/>
              </a:solidFill>
              <a:latin typeface="Calibri"/>
            </a:endParaRPr>
          </a:p>
        </p:txBody>
      </p:sp>
      <p:sp>
        <p:nvSpPr>
          <p:cNvPr id="229" name="CustomShape 8"/>
          <p:cNvSpPr/>
          <p:nvPr/>
        </p:nvSpPr>
        <p:spPr>
          <a:xfrm>
            <a:off x="846000" y="5085360"/>
            <a:ext cx="7984440" cy="1461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ca-ES" sz="1800" spc="-1" strike="noStrike">
                <a:solidFill>
                  <a:srgbClr val="000000"/>
                </a:solidFill>
                <a:latin typeface="Calibri"/>
              </a:rPr>
              <a:t>EŔOK ES UN VERBO DE TRANSFERENCIA DE PRODUCTOS DE UN LUGAR A OTRO O DE UNA PERSONA A OTRA. EL ESCRITO DE LA SERRETA MUESTRA, EN SU MAYOR PARTE, QUE SE TRATA DE UNA RELACIÓN COMERCIAL DE TRANSACCIONES.  </a:t>
            </a:r>
            <a:endParaRPr b="0" lang="ca-ES" sz="1800" spc="-1" strike="noStrike">
              <a:latin typeface="Arial"/>
            </a:endParaRPr>
          </a:p>
          <a:p>
            <a:pPr>
              <a:lnSpc>
                <a:spcPct val="100000"/>
              </a:lnSpc>
            </a:pPr>
            <a:r>
              <a:rPr b="1" lang="ca-ES" sz="1800" spc="-1" strike="noStrike">
                <a:solidFill>
                  <a:srgbClr val="000000"/>
                </a:solidFill>
                <a:latin typeface="Calibri"/>
              </a:rPr>
              <a:t>EŔOK MUESTRA COINCIDENCIA CON ‘EROSI’ DEL EUSKERA Y DE ‘TROC’ “TRUEQUE”</a:t>
            </a:r>
            <a:endParaRPr b="0" lang="ca-ES" sz="1800" spc="-1" strike="noStrike">
              <a:latin typeface="Arial"/>
            </a:endParaRPr>
          </a:p>
        </p:txBody>
      </p:sp>
      <p:pic>
        <p:nvPicPr>
          <p:cNvPr id="230" name="Picture 3" descr=""/>
          <p:cNvPicPr/>
          <p:nvPr/>
        </p:nvPicPr>
        <p:blipFill>
          <a:blip r:embed="rId11"/>
          <a:stretch/>
        </p:blipFill>
        <p:spPr>
          <a:xfrm>
            <a:off x="821160" y="2215080"/>
            <a:ext cx="1169640" cy="320400"/>
          </a:xfrm>
          <a:prstGeom prst="rect">
            <a:avLst/>
          </a:prstGeom>
          <a:ln w="0">
            <a:noFill/>
          </a:ln>
        </p:spPr>
      </p:pic>
      <p:pic>
        <p:nvPicPr>
          <p:cNvPr id="231" name="Picture 4" descr=""/>
          <p:cNvPicPr/>
          <p:nvPr/>
        </p:nvPicPr>
        <p:blipFill>
          <a:blip r:embed="rId12"/>
          <a:stretch/>
        </p:blipFill>
        <p:spPr>
          <a:xfrm>
            <a:off x="2368080" y="2082960"/>
            <a:ext cx="2040840" cy="452520"/>
          </a:xfrm>
          <a:prstGeom prst="rect">
            <a:avLst/>
          </a:prstGeom>
          <a:ln w="0">
            <a:noFill/>
          </a:ln>
        </p:spPr>
      </p:pic>
      <p:sp>
        <p:nvSpPr>
          <p:cNvPr id="232" name="CustomShape 9"/>
          <p:cNvSpPr/>
          <p:nvPr/>
        </p:nvSpPr>
        <p:spPr>
          <a:xfrm>
            <a:off x="5139000" y="2177640"/>
            <a:ext cx="309816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BAGAŔOK / BAKAŔ (ATUŔANE)</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TextShape 1"/>
          <p:cNvSpPr txBox="1"/>
          <p:nvPr/>
        </p:nvSpPr>
        <p:spPr>
          <a:xfrm>
            <a:off x="457200" y="274680"/>
            <a:ext cx="8146800" cy="993600"/>
          </a:xfrm>
          <a:prstGeom prst="rect">
            <a:avLst/>
          </a:prstGeom>
          <a:noFill/>
          <a:ln w="0">
            <a:noFill/>
          </a:ln>
        </p:spPr>
        <p:txBody>
          <a:bodyPr anchor="ctr">
            <a:normAutofit fontScale="97000"/>
          </a:bodyPr>
          <a:p>
            <a:pPr algn="ctr">
              <a:lnSpc>
                <a:spcPct val="100000"/>
              </a:lnSpc>
            </a:pPr>
            <a:r>
              <a:rPr b="0" lang="ca-ES" sz="3600" spc="-1" strike="noStrike">
                <a:solidFill>
                  <a:srgbClr val="000000"/>
                </a:solidFill>
                <a:latin typeface="Calibri"/>
              </a:rPr>
              <a:t>PALABRAS NUEVAS IBÉRICAS EN EL TEXTO (1)</a:t>
            </a:r>
            <a:endParaRPr b="0" lang="es-ES" sz="3600" spc="-1" strike="noStrike">
              <a:solidFill>
                <a:srgbClr val="000000"/>
              </a:solidFill>
              <a:latin typeface="Calibri"/>
            </a:endParaRPr>
          </a:p>
        </p:txBody>
      </p:sp>
      <p:pic>
        <p:nvPicPr>
          <p:cNvPr id="234" name="Picture 3" descr=""/>
          <p:cNvPicPr/>
          <p:nvPr/>
        </p:nvPicPr>
        <p:blipFill>
          <a:blip r:embed="rId1"/>
          <a:stretch/>
        </p:blipFill>
        <p:spPr>
          <a:xfrm>
            <a:off x="922680" y="1926720"/>
            <a:ext cx="1290240" cy="607680"/>
          </a:xfrm>
          <a:prstGeom prst="rect">
            <a:avLst/>
          </a:prstGeom>
          <a:ln w="0">
            <a:noFill/>
          </a:ln>
        </p:spPr>
      </p:pic>
      <p:sp>
        <p:nvSpPr>
          <p:cNvPr id="235" name="CustomShape 2"/>
          <p:cNvSpPr/>
          <p:nvPr/>
        </p:nvSpPr>
        <p:spPr>
          <a:xfrm>
            <a:off x="2663640" y="1969200"/>
            <a:ext cx="100116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ZESGEŔS</a:t>
            </a:r>
            <a:endParaRPr b="0" lang="ca-ES" sz="1800" spc="-1" strike="noStrike">
              <a:latin typeface="Arial"/>
            </a:endParaRPr>
          </a:p>
        </p:txBody>
      </p:sp>
      <p:pic>
        <p:nvPicPr>
          <p:cNvPr id="236" name="Picture 4" descr=""/>
          <p:cNvPicPr/>
          <p:nvPr/>
        </p:nvPicPr>
        <p:blipFill>
          <a:blip r:embed="rId2"/>
          <a:stretch/>
        </p:blipFill>
        <p:spPr>
          <a:xfrm>
            <a:off x="890280" y="2813040"/>
            <a:ext cx="1240920" cy="480600"/>
          </a:xfrm>
          <a:prstGeom prst="rect">
            <a:avLst/>
          </a:prstGeom>
          <a:ln w="0">
            <a:noFill/>
          </a:ln>
        </p:spPr>
      </p:pic>
      <p:sp>
        <p:nvSpPr>
          <p:cNvPr id="237" name="CustomShape 3"/>
          <p:cNvSpPr/>
          <p:nvPr/>
        </p:nvSpPr>
        <p:spPr>
          <a:xfrm>
            <a:off x="2610360" y="2831400"/>
            <a:ext cx="117936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ZEZ DIRGA</a:t>
            </a:r>
            <a:endParaRPr b="0" lang="ca-ES" sz="1800" spc="-1" strike="noStrike">
              <a:latin typeface="Arial"/>
            </a:endParaRPr>
          </a:p>
        </p:txBody>
      </p:sp>
      <p:pic>
        <p:nvPicPr>
          <p:cNvPr id="238" name="Picture 2" descr=""/>
          <p:cNvPicPr/>
          <p:nvPr/>
        </p:nvPicPr>
        <p:blipFill>
          <a:blip r:embed="rId3"/>
          <a:stretch/>
        </p:blipFill>
        <p:spPr>
          <a:xfrm>
            <a:off x="1053000" y="4413600"/>
            <a:ext cx="539280" cy="367920"/>
          </a:xfrm>
          <a:prstGeom prst="rect">
            <a:avLst/>
          </a:prstGeom>
          <a:ln w="0">
            <a:noFill/>
          </a:ln>
        </p:spPr>
      </p:pic>
      <p:sp>
        <p:nvSpPr>
          <p:cNvPr id="239" name="CustomShape 4"/>
          <p:cNvSpPr/>
          <p:nvPr/>
        </p:nvSpPr>
        <p:spPr>
          <a:xfrm>
            <a:off x="2662560" y="4412520"/>
            <a:ext cx="62136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EGIK</a:t>
            </a:r>
            <a:endParaRPr b="0" lang="ca-ES" sz="1800" spc="-1" strike="noStrike">
              <a:latin typeface="Arial"/>
            </a:endParaRPr>
          </a:p>
        </p:txBody>
      </p:sp>
      <p:pic>
        <p:nvPicPr>
          <p:cNvPr id="240" name="Picture 2" descr=""/>
          <p:cNvPicPr/>
          <p:nvPr/>
        </p:nvPicPr>
        <p:blipFill>
          <a:blip r:embed="rId4"/>
          <a:stretch/>
        </p:blipFill>
        <p:spPr>
          <a:xfrm>
            <a:off x="1053000" y="5115240"/>
            <a:ext cx="942480" cy="328320"/>
          </a:xfrm>
          <a:prstGeom prst="rect">
            <a:avLst/>
          </a:prstGeom>
          <a:ln w="0">
            <a:noFill/>
          </a:ln>
        </p:spPr>
      </p:pic>
      <p:sp>
        <p:nvSpPr>
          <p:cNvPr id="241" name="CustomShape 5"/>
          <p:cNvSpPr/>
          <p:nvPr/>
        </p:nvSpPr>
        <p:spPr>
          <a:xfrm>
            <a:off x="2631240" y="5074560"/>
            <a:ext cx="89136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IZBINAI</a:t>
            </a:r>
            <a:endParaRPr b="0" lang="ca-ES" sz="1800" spc="-1" strike="noStrike">
              <a:latin typeface="Arial"/>
            </a:endParaRPr>
          </a:p>
        </p:txBody>
      </p:sp>
      <p:pic>
        <p:nvPicPr>
          <p:cNvPr id="242" name="Picture 3" descr=""/>
          <p:cNvPicPr/>
          <p:nvPr/>
        </p:nvPicPr>
        <p:blipFill>
          <a:blip r:embed="rId5"/>
          <a:stretch/>
        </p:blipFill>
        <p:spPr>
          <a:xfrm>
            <a:off x="882720" y="1288080"/>
            <a:ext cx="1274400" cy="407520"/>
          </a:xfrm>
          <a:prstGeom prst="rect">
            <a:avLst/>
          </a:prstGeom>
          <a:ln w="0">
            <a:noFill/>
          </a:ln>
        </p:spPr>
      </p:pic>
      <p:sp>
        <p:nvSpPr>
          <p:cNvPr id="243" name="CustomShape 6"/>
          <p:cNvSpPr/>
          <p:nvPr/>
        </p:nvSpPr>
        <p:spPr>
          <a:xfrm>
            <a:off x="2631960" y="1288080"/>
            <a:ext cx="117792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AZGANDIZ</a:t>
            </a:r>
            <a:endParaRPr b="0" lang="ca-ES" sz="1800" spc="-1" strike="noStrike">
              <a:latin typeface="Arial"/>
            </a:endParaRPr>
          </a:p>
        </p:txBody>
      </p:sp>
      <p:pic>
        <p:nvPicPr>
          <p:cNvPr id="244" name="Picture 2" descr=""/>
          <p:cNvPicPr/>
          <p:nvPr/>
        </p:nvPicPr>
        <p:blipFill>
          <a:blip r:embed="rId6"/>
          <a:stretch/>
        </p:blipFill>
        <p:spPr>
          <a:xfrm>
            <a:off x="890280" y="3450960"/>
            <a:ext cx="1053720" cy="645840"/>
          </a:xfrm>
          <a:prstGeom prst="rect">
            <a:avLst/>
          </a:prstGeom>
          <a:ln w="0">
            <a:noFill/>
          </a:ln>
        </p:spPr>
      </p:pic>
      <p:pic>
        <p:nvPicPr>
          <p:cNvPr id="245" name="Picture 3" descr=""/>
          <p:cNvPicPr/>
          <p:nvPr/>
        </p:nvPicPr>
        <p:blipFill>
          <a:blip r:embed="rId7"/>
          <a:stretch/>
        </p:blipFill>
        <p:spPr>
          <a:xfrm>
            <a:off x="2709720" y="3563640"/>
            <a:ext cx="660960" cy="369000"/>
          </a:xfrm>
          <a:prstGeom prst="rect">
            <a:avLst/>
          </a:prstGeom>
          <a:ln w="0">
            <a:noFill/>
          </a:ln>
        </p:spPr>
      </p:pic>
      <p:sp>
        <p:nvSpPr>
          <p:cNvPr id="246" name="TextShape 7"/>
          <p:cNvSpPr txBox="1"/>
          <p:nvPr/>
        </p:nvSpPr>
        <p:spPr>
          <a:xfrm rot="10800000">
            <a:off x="1260000" y="1124640"/>
            <a:ext cx="6120360" cy="163080"/>
          </a:xfrm>
          <a:prstGeom prst="rect">
            <a:avLst/>
          </a:prstGeom>
          <a:noFill/>
          <a:ln w="0">
            <a:noFill/>
          </a:ln>
        </p:spPr>
        <p:txBody>
          <a:bodyPr>
            <a:normAutofit fontScale="7000"/>
          </a:bodyPr>
          <a:p>
            <a:endParaRPr b="0" lang="es-ES" sz="3200" spc="-1" strike="noStrike">
              <a:solidFill>
                <a:srgbClr val="000000"/>
              </a:solidFill>
              <a:latin typeface="Calibri"/>
            </a:endParaRPr>
          </a:p>
        </p:txBody>
      </p:sp>
      <p:pic>
        <p:nvPicPr>
          <p:cNvPr id="247" name="Picture 2" descr=""/>
          <p:cNvPicPr/>
          <p:nvPr/>
        </p:nvPicPr>
        <p:blipFill>
          <a:blip r:embed="rId8"/>
          <a:stretch/>
        </p:blipFill>
        <p:spPr>
          <a:xfrm>
            <a:off x="1096200" y="5949360"/>
            <a:ext cx="847440" cy="433080"/>
          </a:xfrm>
          <a:prstGeom prst="rect">
            <a:avLst/>
          </a:prstGeom>
          <a:ln w="0">
            <a:noFill/>
          </a:ln>
        </p:spPr>
      </p:pic>
      <p:pic>
        <p:nvPicPr>
          <p:cNvPr id="248" name="Picture 3" descr=""/>
          <p:cNvPicPr/>
          <p:nvPr/>
        </p:nvPicPr>
        <p:blipFill>
          <a:blip r:embed="rId9"/>
          <a:stretch/>
        </p:blipFill>
        <p:spPr>
          <a:xfrm>
            <a:off x="2573640" y="5805360"/>
            <a:ext cx="1006200" cy="49320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TextShape 1"/>
          <p:cNvSpPr txBox="1"/>
          <p:nvPr/>
        </p:nvSpPr>
        <p:spPr>
          <a:xfrm>
            <a:off x="457200" y="274680"/>
            <a:ext cx="8229240" cy="1142640"/>
          </a:xfrm>
          <a:prstGeom prst="rect">
            <a:avLst/>
          </a:prstGeom>
          <a:noFill/>
          <a:ln w="0">
            <a:noFill/>
          </a:ln>
        </p:spPr>
        <p:txBody>
          <a:bodyPr anchor="ctr">
            <a:normAutofit/>
          </a:bodyPr>
          <a:p>
            <a:pPr algn="ctr">
              <a:lnSpc>
                <a:spcPct val="100000"/>
              </a:lnSpc>
            </a:pPr>
            <a:r>
              <a:rPr b="0" lang="ca-ES" sz="3200" spc="-1" strike="noStrike">
                <a:solidFill>
                  <a:srgbClr val="000000"/>
                </a:solidFill>
                <a:latin typeface="Calibri"/>
              </a:rPr>
              <a:t>PALABRAS NUEVAS IBÉRICAS EN EL TEXTO (2)</a:t>
            </a:r>
            <a:endParaRPr b="0" lang="es-ES" sz="3200" spc="-1" strike="noStrike">
              <a:solidFill>
                <a:srgbClr val="000000"/>
              </a:solidFill>
              <a:latin typeface="Calibri"/>
            </a:endParaRPr>
          </a:p>
        </p:txBody>
      </p:sp>
      <p:pic>
        <p:nvPicPr>
          <p:cNvPr id="250" name="Picture 2" descr=""/>
          <p:cNvPicPr/>
          <p:nvPr/>
        </p:nvPicPr>
        <p:blipFill>
          <a:blip r:embed="rId1"/>
          <a:stretch/>
        </p:blipFill>
        <p:spPr>
          <a:xfrm>
            <a:off x="683640" y="1772640"/>
            <a:ext cx="859320" cy="383760"/>
          </a:xfrm>
          <a:prstGeom prst="rect">
            <a:avLst/>
          </a:prstGeom>
          <a:ln w="0">
            <a:noFill/>
          </a:ln>
        </p:spPr>
      </p:pic>
      <p:pic>
        <p:nvPicPr>
          <p:cNvPr id="251" name="Picture 3" descr=""/>
          <p:cNvPicPr/>
          <p:nvPr/>
        </p:nvPicPr>
        <p:blipFill>
          <a:blip r:embed="rId2"/>
          <a:stretch/>
        </p:blipFill>
        <p:spPr>
          <a:xfrm>
            <a:off x="2195640" y="1700640"/>
            <a:ext cx="840960" cy="493200"/>
          </a:xfrm>
          <a:prstGeom prst="rect">
            <a:avLst/>
          </a:prstGeom>
          <a:ln w="0">
            <a:noFill/>
          </a:ln>
        </p:spPr>
      </p:pic>
      <p:pic>
        <p:nvPicPr>
          <p:cNvPr id="252" name="Picture 4" descr=""/>
          <p:cNvPicPr/>
          <p:nvPr/>
        </p:nvPicPr>
        <p:blipFill>
          <a:blip r:embed="rId3"/>
          <a:stretch/>
        </p:blipFill>
        <p:spPr>
          <a:xfrm>
            <a:off x="827640" y="2637000"/>
            <a:ext cx="622080" cy="347400"/>
          </a:xfrm>
          <a:prstGeom prst="rect">
            <a:avLst/>
          </a:prstGeom>
          <a:ln w="0">
            <a:noFill/>
          </a:ln>
        </p:spPr>
      </p:pic>
      <p:pic>
        <p:nvPicPr>
          <p:cNvPr id="253" name="Picture 5" descr=""/>
          <p:cNvPicPr/>
          <p:nvPr/>
        </p:nvPicPr>
        <p:blipFill>
          <a:blip r:embed="rId4"/>
          <a:stretch/>
        </p:blipFill>
        <p:spPr>
          <a:xfrm>
            <a:off x="2198520" y="2442960"/>
            <a:ext cx="858600" cy="493200"/>
          </a:xfrm>
          <a:prstGeom prst="rect">
            <a:avLst/>
          </a:prstGeom>
          <a:ln w="0">
            <a:noFill/>
          </a:ln>
        </p:spPr>
      </p:pic>
      <p:pic>
        <p:nvPicPr>
          <p:cNvPr id="254" name="Picture 6" descr=""/>
          <p:cNvPicPr/>
          <p:nvPr/>
        </p:nvPicPr>
        <p:blipFill>
          <a:blip r:embed="rId5"/>
          <a:stretch/>
        </p:blipFill>
        <p:spPr>
          <a:xfrm>
            <a:off x="827640" y="3501000"/>
            <a:ext cx="987120" cy="371160"/>
          </a:xfrm>
          <a:prstGeom prst="rect">
            <a:avLst/>
          </a:prstGeom>
          <a:ln w="0">
            <a:noFill/>
          </a:ln>
        </p:spPr>
      </p:pic>
      <p:pic>
        <p:nvPicPr>
          <p:cNvPr id="255" name="Picture 7" descr=""/>
          <p:cNvPicPr/>
          <p:nvPr/>
        </p:nvPicPr>
        <p:blipFill>
          <a:blip r:embed="rId6"/>
          <a:stretch/>
        </p:blipFill>
        <p:spPr>
          <a:xfrm>
            <a:off x="2267640" y="3378600"/>
            <a:ext cx="1103040" cy="493200"/>
          </a:xfrm>
          <a:prstGeom prst="rect">
            <a:avLst/>
          </a:prstGeom>
          <a:ln w="0">
            <a:noFill/>
          </a:ln>
        </p:spPr>
      </p:pic>
      <p:pic>
        <p:nvPicPr>
          <p:cNvPr id="256" name="Picture 8" descr=""/>
          <p:cNvPicPr/>
          <p:nvPr/>
        </p:nvPicPr>
        <p:blipFill>
          <a:blip r:embed="rId7"/>
          <a:stretch/>
        </p:blipFill>
        <p:spPr>
          <a:xfrm>
            <a:off x="899640" y="4149000"/>
            <a:ext cx="676080" cy="280800"/>
          </a:xfrm>
          <a:prstGeom prst="rect">
            <a:avLst/>
          </a:prstGeom>
          <a:ln w="0">
            <a:noFill/>
          </a:ln>
        </p:spPr>
      </p:pic>
      <p:pic>
        <p:nvPicPr>
          <p:cNvPr id="257" name="Picture 9" descr=""/>
          <p:cNvPicPr/>
          <p:nvPr/>
        </p:nvPicPr>
        <p:blipFill>
          <a:blip r:embed="rId8"/>
          <a:stretch/>
        </p:blipFill>
        <p:spPr>
          <a:xfrm>
            <a:off x="2267640" y="4042800"/>
            <a:ext cx="791640" cy="493200"/>
          </a:xfrm>
          <a:prstGeom prst="rect">
            <a:avLst/>
          </a:prstGeom>
          <a:ln w="0">
            <a:noFill/>
          </a:ln>
        </p:spPr>
      </p:pic>
      <p:pic>
        <p:nvPicPr>
          <p:cNvPr id="258" name="Picture 10" descr=""/>
          <p:cNvPicPr/>
          <p:nvPr/>
        </p:nvPicPr>
        <p:blipFill>
          <a:blip r:embed="rId9"/>
          <a:stretch/>
        </p:blipFill>
        <p:spPr>
          <a:xfrm>
            <a:off x="597960" y="4725000"/>
            <a:ext cx="1279080" cy="658440"/>
          </a:xfrm>
          <a:prstGeom prst="rect">
            <a:avLst/>
          </a:prstGeom>
          <a:ln w="0">
            <a:noFill/>
          </a:ln>
        </p:spPr>
      </p:pic>
      <p:pic>
        <p:nvPicPr>
          <p:cNvPr id="259" name="Picture 11" descr=""/>
          <p:cNvPicPr/>
          <p:nvPr/>
        </p:nvPicPr>
        <p:blipFill>
          <a:blip r:embed="rId10"/>
          <a:stretch/>
        </p:blipFill>
        <p:spPr>
          <a:xfrm>
            <a:off x="2304360" y="4807800"/>
            <a:ext cx="1072800" cy="493200"/>
          </a:xfrm>
          <a:prstGeom prst="rect">
            <a:avLst/>
          </a:prstGeom>
          <a:ln w="0">
            <a:noFill/>
          </a:ln>
        </p:spPr>
      </p:pic>
      <p:pic>
        <p:nvPicPr>
          <p:cNvPr id="260" name="Picture 12" descr=""/>
          <p:cNvPicPr/>
          <p:nvPr/>
        </p:nvPicPr>
        <p:blipFill>
          <a:blip r:embed="rId11"/>
          <a:stretch/>
        </p:blipFill>
        <p:spPr>
          <a:xfrm>
            <a:off x="653760" y="5877360"/>
            <a:ext cx="1334880" cy="364680"/>
          </a:xfrm>
          <a:prstGeom prst="rect">
            <a:avLst/>
          </a:prstGeom>
          <a:ln w="0">
            <a:noFill/>
          </a:ln>
        </p:spPr>
      </p:pic>
      <p:pic>
        <p:nvPicPr>
          <p:cNvPr id="261" name="Picture 13" descr=""/>
          <p:cNvPicPr/>
          <p:nvPr/>
        </p:nvPicPr>
        <p:blipFill>
          <a:blip r:embed="rId12"/>
          <a:stretch/>
        </p:blipFill>
        <p:spPr>
          <a:xfrm>
            <a:off x="2304360" y="5794920"/>
            <a:ext cx="1310760" cy="49320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TextShape 1"/>
          <p:cNvSpPr txBox="1"/>
          <p:nvPr/>
        </p:nvSpPr>
        <p:spPr>
          <a:xfrm>
            <a:off x="457200" y="274680"/>
            <a:ext cx="8229240" cy="1142640"/>
          </a:xfrm>
          <a:prstGeom prst="rect">
            <a:avLst/>
          </a:prstGeom>
          <a:noFill/>
          <a:ln w="0">
            <a:noFill/>
          </a:ln>
        </p:spPr>
        <p:txBody>
          <a:bodyPr anchor="ctr">
            <a:noAutofit/>
          </a:bodyPr>
          <a:p>
            <a:pPr algn="ctr">
              <a:lnSpc>
                <a:spcPct val="100000"/>
              </a:lnSpc>
            </a:pPr>
            <a:r>
              <a:rPr b="0" lang="ca-ES" sz="4400" spc="-1" strike="noStrike">
                <a:solidFill>
                  <a:srgbClr val="000000"/>
                </a:solidFill>
                <a:latin typeface="Calibri"/>
              </a:rPr>
              <a:t>PALABRAS MEDITERRÁNEAS</a:t>
            </a:r>
            <a:endParaRPr b="0" lang="es-ES" sz="4400" spc="-1" strike="noStrike">
              <a:solidFill>
                <a:srgbClr val="000000"/>
              </a:solidFill>
              <a:latin typeface="Calibri"/>
            </a:endParaRPr>
          </a:p>
        </p:txBody>
      </p:sp>
      <p:pic>
        <p:nvPicPr>
          <p:cNvPr id="263" name="Picture 3" descr=""/>
          <p:cNvPicPr/>
          <p:nvPr/>
        </p:nvPicPr>
        <p:blipFill>
          <a:blip r:embed="rId1"/>
          <a:stretch/>
        </p:blipFill>
        <p:spPr>
          <a:xfrm>
            <a:off x="971640" y="2781000"/>
            <a:ext cx="1047240" cy="488520"/>
          </a:xfrm>
          <a:prstGeom prst="rect">
            <a:avLst/>
          </a:prstGeom>
          <a:ln w="0">
            <a:noFill/>
          </a:ln>
        </p:spPr>
      </p:pic>
      <p:pic>
        <p:nvPicPr>
          <p:cNvPr id="264" name="Picture 4" descr=""/>
          <p:cNvPicPr/>
          <p:nvPr/>
        </p:nvPicPr>
        <p:blipFill>
          <a:blip r:embed="rId2"/>
          <a:stretch/>
        </p:blipFill>
        <p:spPr>
          <a:xfrm>
            <a:off x="994680" y="3429720"/>
            <a:ext cx="1225080" cy="528120"/>
          </a:xfrm>
          <a:prstGeom prst="rect">
            <a:avLst/>
          </a:prstGeom>
          <a:ln w="0">
            <a:noFill/>
          </a:ln>
        </p:spPr>
      </p:pic>
      <p:sp>
        <p:nvSpPr>
          <p:cNvPr id="265" name="CustomShape 2"/>
          <p:cNvSpPr/>
          <p:nvPr/>
        </p:nvSpPr>
        <p:spPr>
          <a:xfrm>
            <a:off x="3774240" y="2773800"/>
            <a:ext cx="92160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ZEBAGE</a:t>
            </a:r>
            <a:endParaRPr b="0" lang="ca-ES" sz="1800" spc="-1" strike="noStrike">
              <a:latin typeface="Arial"/>
            </a:endParaRPr>
          </a:p>
        </p:txBody>
      </p:sp>
      <p:sp>
        <p:nvSpPr>
          <p:cNvPr id="266" name="CustomShape 3"/>
          <p:cNvSpPr/>
          <p:nvPr/>
        </p:nvSpPr>
        <p:spPr>
          <a:xfrm>
            <a:off x="3775680" y="3429720"/>
            <a:ext cx="122796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ZERAIKALA</a:t>
            </a:r>
            <a:endParaRPr b="0" lang="ca-ES" sz="1800" spc="-1" strike="noStrike">
              <a:latin typeface="Arial"/>
            </a:endParaRPr>
          </a:p>
        </p:txBody>
      </p:sp>
      <p:pic>
        <p:nvPicPr>
          <p:cNvPr id="267" name="Picture 2" descr=""/>
          <p:cNvPicPr/>
          <p:nvPr/>
        </p:nvPicPr>
        <p:blipFill>
          <a:blip r:embed="rId3"/>
          <a:stretch/>
        </p:blipFill>
        <p:spPr>
          <a:xfrm>
            <a:off x="994680" y="4346280"/>
            <a:ext cx="1104480" cy="344160"/>
          </a:xfrm>
          <a:prstGeom prst="rect">
            <a:avLst/>
          </a:prstGeom>
          <a:ln w="0">
            <a:noFill/>
          </a:ln>
        </p:spPr>
      </p:pic>
      <p:sp>
        <p:nvSpPr>
          <p:cNvPr id="268" name="CustomShape 4"/>
          <p:cNvSpPr/>
          <p:nvPr/>
        </p:nvSpPr>
        <p:spPr>
          <a:xfrm>
            <a:off x="3774960" y="4221000"/>
            <a:ext cx="119772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TUNBAIDA</a:t>
            </a:r>
            <a:endParaRPr b="0" lang="ca-ES" sz="1800" spc="-1" strike="noStrike">
              <a:latin typeface="Arial"/>
            </a:endParaRPr>
          </a:p>
        </p:txBody>
      </p:sp>
      <p:sp>
        <p:nvSpPr>
          <p:cNvPr id="269" name="CustomShape 5"/>
          <p:cNvSpPr/>
          <p:nvPr/>
        </p:nvSpPr>
        <p:spPr>
          <a:xfrm>
            <a:off x="3861720" y="5090040"/>
            <a:ext cx="74664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GAŔO</a:t>
            </a:r>
            <a:endParaRPr b="0" lang="ca-ES" sz="1800" spc="-1" strike="noStrike">
              <a:latin typeface="Arial"/>
            </a:endParaRPr>
          </a:p>
        </p:txBody>
      </p:sp>
      <p:pic>
        <p:nvPicPr>
          <p:cNvPr id="270" name="Picture 3" descr=""/>
          <p:cNvPicPr/>
          <p:nvPr/>
        </p:nvPicPr>
        <p:blipFill>
          <a:blip r:embed="rId4"/>
          <a:stretch/>
        </p:blipFill>
        <p:spPr>
          <a:xfrm>
            <a:off x="1171800" y="5122800"/>
            <a:ext cx="523440" cy="336240"/>
          </a:xfrm>
          <a:prstGeom prst="rect">
            <a:avLst/>
          </a:prstGeom>
          <a:ln w="0">
            <a:noFill/>
          </a:ln>
        </p:spPr>
      </p:pic>
      <p:sp>
        <p:nvSpPr>
          <p:cNvPr id="271" name="TextShape 6"/>
          <p:cNvSpPr txBox="1"/>
          <p:nvPr/>
        </p:nvSpPr>
        <p:spPr>
          <a:xfrm rot="10800000">
            <a:off x="457200" y="1412640"/>
            <a:ext cx="7570800" cy="187200"/>
          </a:xfrm>
          <a:prstGeom prst="rect">
            <a:avLst/>
          </a:prstGeom>
          <a:noFill/>
          <a:ln w="0">
            <a:noFill/>
          </a:ln>
        </p:spPr>
        <p:txBody>
          <a:bodyPr>
            <a:normAutofit fontScale="11000"/>
          </a:bodyPr>
          <a:p>
            <a:endParaRPr b="0" lang="es-ES" sz="3200" spc="-1" strike="noStrike">
              <a:solidFill>
                <a:srgbClr val="000000"/>
              </a:solidFill>
              <a:latin typeface="Calibri"/>
            </a:endParaRPr>
          </a:p>
        </p:txBody>
      </p:sp>
      <p:pic>
        <p:nvPicPr>
          <p:cNvPr id="272" name="Picture 2" descr=""/>
          <p:cNvPicPr/>
          <p:nvPr/>
        </p:nvPicPr>
        <p:blipFill>
          <a:blip r:embed="rId5"/>
          <a:stretch/>
        </p:blipFill>
        <p:spPr>
          <a:xfrm>
            <a:off x="1084320" y="2061000"/>
            <a:ext cx="363240" cy="328320"/>
          </a:xfrm>
          <a:prstGeom prst="rect">
            <a:avLst/>
          </a:prstGeom>
          <a:ln w="0">
            <a:noFill/>
          </a:ln>
        </p:spPr>
      </p:pic>
      <p:sp>
        <p:nvSpPr>
          <p:cNvPr id="273" name="CustomShape 7"/>
          <p:cNvSpPr/>
          <p:nvPr/>
        </p:nvSpPr>
        <p:spPr>
          <a:xfrm>
            <a:off x="3775680" y="2038320"/>
            <a:ext cx="107280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TIŔ /TIŔA</a:t>
            </a:r>
            <a:endParaRPr b="0" lang="ca-ES" sz="1800" spc="-1" strike="noStrike">
              <a:latin typeface="Arial"/>
            </a:endParaRPr>
          </a:p>
        </p:txBody>
      </p:sp>
      <p:pic>
        <p:nvPicPr>
          <p:cNvPr id="274" name="Picture 4" descr=""/>
          <p:cNvPicPr/>
          <p:nvPr/>
        </p:nvPicPr>
        <p:blipFill>
          <a:blip r:embed="rId6"/>
          <a:stretch/>
        </p:blipFill>
        <p:spPr>
          <a:xfrm>
            <a:off x="2411640" y="2080080"/>
            <a:ext cx="791640" cy="3268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TextShape 1"/>
          <p:cNvSpPr txBox="1"/>
          <p:nvPr/>
        </p:nvSpPr>
        <p:spPr>
          <a:xfrm>
            <a:off x="457200" y="274680"/>
            <a:ext cx="8229240" cy="1142640"/>
          </a:xfrm>
          <a:prstGeom prst="rect">
            <a:avLst/>
          </a:prstGeom>
          <a:noFill/>
          <a:ln w="0">
            <a:noFill/>
          </a:ln>
        </p:spPr>
        <p:txBody>
          <a:bodyPr anchor="ctr">
            <a:normAutofit fontScale="97000"/>
          </a:bodyPr>
          <a:p>
            <a:pPr algn="ctr">
              <a:lnSpc>
                <a:spcPct val="100000"/>
              </a:lnSpc>
            </a:pPr>
            <a:r>
              <a:rPr b="1" lang="es-ES" sz="2800" spc="-1" strike="noStrike">
                <a:solidFill>
                  <a:srgbClr val="000000"/>
                </a:solidFill>
                <a:latin typeface="Calibri"/>
              </a:rPr>
              <a:t>EJEMPLO DE UN ESCRITO COMERCIAL EN SIGNATARIO</a:t>
            </a:r>
            <a:br/>
            <a:r>
              <a:rPr b="1" lang="es-ES" sz="2800" spc="-1" strike="noStrike">
                <a:solidFill>
                  <a:srgbClr val="000000"/>
                </a:solidFill>
                <a:latin typeface="Calibri"/>
              </a:rPr>
              <a:t>EN QUE ‘EŔOK’ ES LA TRANSFERENCIA ENTRE PRODUCTO Y PIEZA MONETARIA </a:t>
            </a:r>
            <a:endParaRPr b="0" lang="es-ES" sz="2800" spc="-1" strike="noStrike">
              <a:solidFill>
                <a:srgbClr val="000000"/>
              </a:solidFill>
              <a:latin typeface="Calibri"/>
            </a:endParaRPr>
          </a:p>
        </p:txBody>
      </p:sp>
      <p:pic>
        <p:nvPicPr>
          <p:cNvPr id="276" name="Picture 2" descr=""/>
          <p:cNvPicPr/>
          <p:nvPr/>
        </p:nvPicPr>
        <p:blipFill>
          <a:blip r:embed="rId1"/>
          <a:stretch/>
        </p:blipFill>
        <p:spPr>
          <a:xfrm>
            <a:off x="2483640" y="1845000"/>
            <a:ext cx="3994920" cy="3024000"/>
          </a:xfrm>
          <a:prstGeom prst="rect">
            <a:avLst/>
          </a:prstGeom>
          <a:ln w="0">
            <a:noFill/>
          </a:ln>
        </p:spPr>
      </p:pic>
      <p:sp>
        <p:nvSpPr>
          <p:cNvPr id="277" name="CustomShape 2"/>
          <p:cNvSpPr/>
          <p:nvPr/>
        </p:nvSpPr>
        <p:spPr>
          <a:xfrm>
            <a:off x="395640" y="5445360"/>
            <a:ext cx="8258760" cy="1461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i="1" lang="es-ES" sz="1800" spc="-1" strike="noStrike">
                <a:solidFill>
                  <a:srgbClr val="c00000"/>
                </a:solidFill>
                <a:latin typeface="Calibri"/>
              </a:rPr>
              <a:t>ADINBAZ ADQUIERE UNA BARDA A LOS DE LA CIUDAD DE LA FUENTE POR VIA DE UNA PIEDRA DE VALOR</a:t>
            </a:r>
            <a:r>
              <a:rPr b="1" i="1" lang="es-ES" sz="1800" spc="-1" strike="noStrike">
                <a:solidFill>
                  <a:srgbClr val="000000"/>
                </a:solidFill>
                <a:latin typeface="Calibri"/>
              </a:rPr>
              <a:t>.</a:t>
            </a:r>
            <a:endParaRPr b="0" lang="ca-ES" sz="1800" spc="-1" strike="noStrike">
              <a:latin typeface="Arial"/>
            </a:endParaRPr>
          </a:p>
          <a:p>
            <a:pPr>
              <a:lnSpc>
                <a:spcPct val="100000"/>
              </a:lnSpc>
            </a:pPr>
            <a:r>
              <a:rPr b="1" i="1" lang="es-ES" sz="1800" spc="-1" strike="noStrike">
                <a:solidFill>
                  <a:srgbClr val="000000"/>
                </a:solidFill>
                <a:latin typeface="Calibri"/>
              </a:rPr>
              <a:t> </a:t>
            </a:r>
            <a:endParaRPr b="0" lang="ca-ES" sz="1800" spc="-1" strike="noStrike">
              <a:latin typeface="Arial"/>
            </a:endParaRPr>
          </a:p>
          <a:p>
            <a:pPr>
              <a:lnSpc>
                <a:spcPct val="100000"/>
              </a:lnSpc>
            </a:pPr>
            <a:r>
              <a:rPr b="1" lang="es-ES" sz="1800" spc="-1" strike="noStrike">
                <a:solidFill>
                  <a:srgbClr val="000000"/>
                </a:solidFill>
                <a:latin typeface="Calibri"/>
              </a:rPr>
              <a:t>HISTÓRICAMENTE UNA BARDA ES UNA MESURA DE TRIGO Y UN ‘BALAGE’ EQUIVALE A MEDIA LIBRA DE ORO. ‘TOR’ SIGNIFICA “VALOR” DEDUCIDO EN OTROS ESCRITOS</a:t>
            </a:r>
            <a:endParaRPr b="0" lang="ca-ES" sz="1800" spc="-1" strike="noStrike">
              <a:latin typeface="Arial"/>
            </a:endParaRPr>
          </a:p>
        </p:txBody>
      </p:sp>
      <p:sp>
        <p:nvSpPr>
          <p:cNvPr id="278" name="CustomShape 3"/>
          <p:cNvSpPr/>
          <p:nvPr/>
        </p:nvSpPr>
        <p:spPr>
          <a:xfrm>
            <a:off x="1369800" y="5013000"/>
            <a:ext cx="724644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s-ES" sz="1800" spc="-1" strike="noStrike">
                <a:solidFill>
                  <a:srgbClr val="000000"/>
                </a:solidFill>
                <a:latin typeface="Calibri"/>
              </a:rPr>
              <a:t>A]DINBAZ-TE EŔOKE BARDAZ TOLOR ILTURSU TORTON BALAŔ BIDEŔOKA(N</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TextShape 1"/>
          <p:cNvSpPr txBox="1"/>
          <p:nvPr/>
        </p:nvSpPr>
        <p:spPr>
          <a:xfrm>
            <a:off x="457200" y="274680"/>
            <a:ext cx="8229240" cy="1142640"/>
          </a:xfrm>
          <a:prstGeom prst="rect">
            <a:avLst/>
          </a:prstGeom>
          <a:noFill/>
          <a:ln w="0">
            <a:noFill/>
          </a:ln>
        </p:spPr>
        <p:txBody>
          <a:bodyPr anchor="ctr">
            <a:normAutofit/>
          </a:bodyPr>
          <a:p>
            <a:pPr algn="ctr">
              <a:lnSpc>
                <a:spcPct val="100000"/>
              </a:lnSpc>
            </a:pPr>
            <a:r>
              <a:rPr b="0" lang="ca-ES" sz="3600" spc="-1" strike="noStrike">
                <a:solidFill>
                  <a:srgbClr val="000000"/>
                </a:solidFill>
                <a:latin typeface="Calibri"/>
              </a:rPr>
              <a:t>OTRO EJEMPLO DE ‘EŔOK’</a:t>
            </a:r>
            <a:endParaRPr b="0" lang="es-ES" sz="3600" spc="-1" strike="noStrike">
              <a:solidFill>
                <a:srgbClr val="000000"/>
              </a:solidFill>
              <a:latin typeface="Calibri"/>
            </a:endParaRPr>
          </a:p>
        </p:txBody>
      </p:sp>
      <p:sp>
        <p:nvSpPr>
          <p:cNvPr id="280" name="TextShape 2"/>
          <p:cNvSpPr txBox="1"/>
          <p:nvPr/>
        </p:nvSpPr>
        <p:spPr>
          <a:xfrm>
            <a:off x="457200" y="1600200"/>
            <a:ext cx="8229240" cy="4525560"/>
          </a:xfrm>
          <a:prstGeom prst="rect">
            <a:avLst/>
          </a:prstGeom>
          <a:noFill/>
          <a:ln w="0">
            <a:noFill/>
          </a:ln>
        </p:spPr>
        <p:txBody>
          <a:bodyPr>
            <a:noAutofit/>
          </a:bodyPr>
          <a:p>
            <a:pPr>
              <a:lnSpc>
                <a:spcPct val="100000"/>
              </a:lnSpc>
              <a:spcBef>
                <a:spcPts val="641"/>
              </a:spcBef>
            </a:pPr>
            <a:endParaRPr b="0" lang="es-ES" sz="3200" spc="-1" strike="noStrike">
              <a:solidFill>
                <a:srgbClr val="000000"/>
              </a:solidFill>
              <a:latin typeface="Calibri"/>
            </a:endParaRPr>
          </a:p>
          <a:p>
            <a:pPr>
              <a:lnSpc>
                <a:spcPct val="100000"/>
              </a:lnSpc>
              <a:spcBef>
                <a:spcPts val="641"/>
              </a:spcBef>
            </a:pPr>
            <a:endParaRPr b="0" lang="es-ES" sz="3200" spc="-1" strike="noStrike">
              <a:solidFill>
                <a:srgbClr val="000000"/>
              </a:solidFill>
              <a:latin typeface="Calibri"/>
            </a:endParaRPr>
          </a:p>
        </p:txBody>
      </p:sp>
      <p:pic>
        <p:nvPicPr>
          <p:cNvPr id="281" name="Picture 4" descr=""/>
          <p:cNvPicPr/>
          <p:nvPr/>
        </p:nvPicPr>
        <p:blipFill>
          <a:blip r:embed="rId1"/>
          <a:stretch/>
        </p:blipFill>
        <p:spPr>
          <a:xfrm>
            <a:off x="1691640" y="1124640"/>
            <a:ext cx="5661720" cy="3016080"/>
          </a:xfrm>
          <a:prstGeom prst="rect">
            <a:avLst/>
          </a:prstGeom>
          <a:ln w="0">
            <a:noFill/>
          </a:ln>
        </p:spPr>
      </p:pic>
      <p:sp>
        <p:nvSpPr>
          <p:cNvPr id="282" name="CustomShape 3"/>
          <p:cNvSpPr/>
          <p:nvPr/>
        </p:nvSpPr>
        <p:spPr>
          <a:xfrm>
            <a:off x="1835640" y="5363640"/>
            <a:ext cx="6984360" cy="1461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1800" spc="-1" strike="noStrike">
                <a:solidFill>
                  <a:srgbClr val="000000"/>
                </a:solidFill>
                <a:latin typeface="Calibri"/>
              </a:rPr>
              <a:t>Mies de la siembra de Ortin-Berre Zalar-Argis ha adquirido por tres onzas de plata. Neitin-Iunstir según Aiun-Ikurs </a:t>
            </a: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1800" spc="-1" strike="noStrike">
                <a:solidFill>
                  <a:srgbClr val="000000"/>
                </a:solidFill>
                <a:latin typeface="Calibri"/>
              </a:rPr>
              <a:t>  </a:t>
            </a:r>
            <a:r>
              <a:rPr b="1" lang="ca-ES" sz="1800" spc="-1" strike="noStrike">
                <a:solidFill>
                  <a:srgbClr val="000000"/>
                </a:solidFill>
                <a:latin typeface="Calibri"/>
              </a:rPr>
              <a:t>Un testimonio y la advocación a la divinidad como garante</a:t>
            </a:r>
            <a:endParaRPr b="0" lang="ca-ES" sz="1800" spc="-1" strike="noStrike">
              <a:latin typeface="Arial"/>
            </a:endParaRPr>
          </a:p>
          <a:p>
            <a:pPr>
              <a:lnSpc>
                <a:spcPct val="100000"/>
              </a:lnSpc>
            </a:pPr>
            <a:r>
              <a:rPr b="1" lang="ca-ES" sz="1800" spc="-1" strike="noStrike">
                <a:solidFill>
                  <a:srgbClr val="000000"/>
                </a:solidFill>
                <a:latin typeface="Calibri"/>
              </a:rPr>
              <a:t>Y la mesura de la plata A, O, IK, abaŕ; otar; iki (libra, onza, unidad) </a:t>
            </a:r>
            <a:endParaRPr b="0" lang="ca-ES" sz="1800" spc="-1" strike="noStrike">
              <a:latin typeface="Arial"/>
            </a:endParaRPr>
          </a:p>
        </p:txBody>
      </p:sp>
      <p:sp>
        <p:nvSpPr>
          <p:cNvPr id="283" name="CustomShape 4"/>
          <p:cNvSpPr/>
          <p:nvPr/>
        </p:nvSpPr>
        <p:spPr>
          <a:xfrm>
            <a:off x="2001240" y="4348440"/>
            <a:ext cx="3870720" cy="913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i="1" lang="ca-ES" sz="1800" spc="-1" strike="noStrike">
                <a:solidFill>
                  <a:srgbClr val="ff0000"/>
                </a:solidFill>
                <a:latin typeface="Calibri"/>
              </a:rPr>
              <a:t>UZTALAR ORTIN-BEŔE-TE (E )ŔEIGI AR</a:t>
            </a:r>
            <a:endParaRPr b="0" lang="ca-ES" sz="1800" spc="-1" strike="noStrike">
              <a:latin typeface="Arial"/>
            </a:endParaRPr>
          </a:p>
          <a:p>
            <a:pPr>
              <a:lnSpc>
                <a:spcPct val="100000"/>
              </a:lnSpc>
            </a:pPr>
            <a:r>
              <a:rPr b="0" i="1" lang="ca-ES" sz="1800" spc="-1" strike="noStrike">
                <a:solidFill>
                  <a:srgbClr val="ff0000"/>
                </a:solidFill>
                <a:latin typeface="Calibri"/>
              </a:rPr>
              <a:t>ZALAI-AŔGIS-TE (E )ŔOKAN : ZALIR O III :</a:t>
            </a:r>
            <a:endParaRPr b="0" lang="ca-ES" sz="1800" spc="-1" strike="noStrike">
              <a:latin typeface="Arial"/>
            </a:endParaRPr>
          </a:p>
          <a:p>
            <a:pPr>
              <a:lnSpc>
                <a:spcPct val="100000"/>
              </a:lnSpc>
            </a:pPr>
            <a:r>
              <a:rPr b="0" i="1" lang="ca-ES" sz="1800" spc="-1" strike="noStrike">
                <a:solidFill>
                  <a:srgbClr val="ff0000"/>
                </a:solidFill>
                <a:latin typeface="Calibri"/>
              </a:rPr>
              <a:t>NEITIN-IUNSTIR AIUN-IKUŔS KATE </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TextShape 1"/>
          <p:cNvSpPr txBox="1"/>
          <p:nvPr/>
        </p:nvSpPr>
        <p:spPr>
          <a:xfrm>
            <a:off x="457200" y="274680"/>
            <a:ext cx="8229240" cy="1142640"/>
          </a:xfrm>
          <a:prstGeom prst="rect">
            <a:avLst/>
          </a:prstGeom>
          <a:noFill/>
          <a:ln w="0">
            <a:noFill/>
          </a:ln>
        </p:spPr>
        <p:txBody>
          <a:bodyPr anchor="ctr">
            <a:noAutofit/>
          </a:bodyPr>
          <a:p>
            <a:pPr algn="ctr">
              <a:lnSpc>
                <a:spcPct val="100000"/>
              </a:lnSpc>
            </a:pPr>
            <a:r>
              <a:rPr b="0" lang="ca-ES" sz="4400" spc="-1" strike="noStrike">
                <a:solidFill>
                  <a:srgbClr val="000000"/>
                </a:solidFill>
                <a:latin typeface="Calibri"/>
              </a:rPr>
              <a:t>LECTURA CARA “A”</a:t>
            </a:r>
            <a:endParaRPr b="0" lang="es-ES" sz="4400" spc="-1" strike="noStrike">
              <a:solidFill>
                <a:srgbClr val="000000"/>
              </a:solidFill>
              <a:latin typeface="Calibri"/>
            </a:endParaRPr>
          </a:p>
        </p:txBody>
      </p:sp>
      <p:sp>
        <p:nvSpPr>
          <p:cNvPr id="285" name="TextShape 2"/>
          <p:cNvSpPr txBox="1"/>
          <p:nvPr/>
        </p:nvSpPr>
        <p:spPr>
          <a:xfrm>
            <a:off x="457200" y="1600200"/>
            <a:ext cx="8229240" cy="4525560"/>
          </a:xfrm>
          <a:prstGeom prst="rect">
            <a:avLst/>
          </a:prstGeom>
          <a:noFill/>
          <a:ln w="0">
            <a:noFill/>
          </a:ln>
        </p:spPr>
        <p:txBody>
          <a:bodyPr>
            <a:normAutofit/>
          </a:bodyPr>
          <a:p>
            <a:pPr marL="343080" indent="-342720">
              <a:lnSpc>
                <a:spcPct val="100000"/>
              </a:lnSpc>
              <a:spcBef>
                <a:spcPts val="641"/>
              </a:spcBef>
              <a:buClr>
                <a:srgbClr val="000000"/>
              </a:buClr>
              <a:buFont typeface="Arial"/>
              <a:buChar char="•"/>
            </a:pPr>
            <a:r>
              <a:rPr b="0" lang="es-ES" sz="3200" spc="-1" strike="noStrike">
                <a:solidFill>
                  <a:srgbClr val="000000"/>
                </a:solidFill>
                <a:latin typeface="Calibri"/>
              </a:rPr>
              <a:t>IŔIKE ORTI GAŔOKAN DADULA BASK</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s-ES" sz="3200" spc="-1" strike="noStrike">
                <a:solidFill>
                  <a:srgbClr val="000000"/>
                </a:solidFill>
                <a:latin typeface="Calibri"/>
              </a:rPr>
              <a:t>BUIZTINER BAGAŔOK </a:t>
            </a:r>
            <a:r>
              <a:rPr b="0" i="1" lang="es-ES" sz="3200" spc="-1" strike="noStrike">
                <a:solidFill>
                  <a:srgbClr val="000000"/>
                </a:solidFill>
                <a:latin typeface="Calibri"/>
              </a:rPr>
              <a:t>SSSXK</a:t>
            </a:r>
            <a:r>
              <a:rPr b="0" lang="es-ES" sz="3200" spc="-1" strike="noStrike">
                <a:solidFill>
                  <a:srgbClr val="000000"/>
                </a:solidFill>
                <a:latin typeface="Calibri"/>
              </a:rPr>
              <a:t> TUŔABAI</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s-ES" sz="3200" spc="-1" strike="noStrike">
                <a:solidFill>
                  <a:srgbClr val="000000"/>
                </a:solidFill>
                <a:latin typeface="Calibri"/>
              </a:rPr>
              <a:t>LUŔA LEGUZEGIK BAZEŔOKE TUNBAIDA</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s-ES" sz="3200" spc="-1" strike="noStrike">
                <a:solidFill>
                  <a:srgbClr val="000000"/>
                </a:solidFill>
                <a:latin typeface="Calibri"/>
              </a:rPr>
              <a:t>UŔKE BAZ BIDIŔ BARTIN IŔIKE BAZER OKAR</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s-ES" sz="3200" spc="-1" strike="noStrike">
                <a:solidFill>
                  <a:srgbClr val="000000"/>
                </a:solidFill>
                <a:latin typeface="Calibri"/>
              </a:rPr>
              <a:t>TEBIND BEL AGASIK AUŔ ISBINAI</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s-ES" sz="3200" spc="-1" strike="noStrike">
                <a:solidFill>
                  <a:srgbClr val="000000"/>
                </a:solidFill>
                <a:latin typeface="Calibri"/>
              </a:rPr>
              <a:t>ASGANDIZ TAGIZ GAŔOK BIN IKE BIN</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s-ES" sz="3200" spc="-1" strike="noStrike">
                <a:solidFill>
                  <a:srgbClr val="000000"/>
                </a:solidFill>
                <a:latin typeface="Calibri"/>
              </a:rPr>
              <a:t>SALIR KIDEI GAI BI GAIT</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s-ES" sz="3200" spc="-1" strike="noStrike">
                <a:solidFill>
                  <a:srgbClr val="000000"/>
                </a:solidFill>
                <a:latin typeface="Calibri"/>
              </a:rPr>
              <a:t>ARNAI</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s-ES" sz="3200" spc="-1" strike="noStrike">
                <a:solidFill>
                  <a:srgbClr val="000000"/>
                </a:solidFill>
                <a:latin typeface="Calibri"/>
              </a:rPr>
              <a:t>ZAKAŔ IZKER</a:t>
            </a:r>
            <a:endParaRPr b="0" lang="es-ES" sz="3200" spc="-1" strike="noStrike">
              <a:solidFill>
                <a:srgbClr val="000000"/>
              </a:solidFill>
              <a:latin typeface="Calibri"/>
            </a:endParaRPr>
          </a:p>
          <a:p>
            <a:pPr>
              <a:lnSpc>
                <a:spcPct val="100000"/>
              </a:lnSpc>
              <a:spcBef>
                <a:spcPts val="641"/>
              </a:spcBef>
            </a:pPr>
            <a:endParaRPr b="0" lang="es-ES" sz="3200" spc="-1" strike="noStrike">
              <a:solidFill>
                <a:srgbClr val="000000"/>
              </a:solidFill>
              <a:latin typeface="Calibri"/>
            </a:endParaRPr>
          </a:p>
          <a:p>
            <a:pPr>
              <a:lnSpc>
                <a:spcPct val="100000"/>
              </a:lnSpc>
              <a:spcBef>
                <a:spcPts val="641"/>
              </a:spcBef>
            </a:pPr>
            <a:endParaRPr b="0" lang="es-ES" sz="3200" spc="-1" strike="noStrike">
              <a:solidFill>
                <a:srgbClr val="000000"/>
              </a:solidFill>
              <a:latin typeface="Calibri"/>
            </a:endParaRPr>
          </a:p>
        </p:txBody>
      </p:sp>
      <p:pic>
        <p:nvPicPr>
          <p:cNvPr id="286" name="Picture 2" descr=""/>
          <p:cNvPicPr/>
          <p:nvPr/>
        </p:nvPicPr>
        <p:blipFill>
          <a:blip r:embed="rId1"/>
          <a:stretch/>
        </p:blipFill>
        <p:spPr>
          <a:xfrm>
            <a:off x="4500000" y="4797000"/>
            <a:ext cx="4136760" cy="170460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457200" y="274680"/>
            <a:ext cx="8229240" cy="1142640"/>
          </a:xfrm>
          <a:prstGeom prst="rect">
            <a:avLst/>
          </a:prstGeom>
          <a:noFill/>
          <a:ln w="0">
            <a:noFill/>
          </a:ln>
        </p:spPr>
        <p:txBody>
          <a:bodyPr anchor="ctr">
            <a:noAutofit/>
          </a:bodyPr>
          <a:p>
            <a:pPr algn="ctr">
              <a:lnSpc>
                <a:spcPct val="100000"/>
              </a:lnSpc>
            </a:pPr>
            <a:r>
              <a:rPr b="0" lang="ca-ES" sz="4400" spc="-1" strike="noStrike">
                <a:solidFill>
                  <a:srgbClr val="000000"/>
                </a:solidFill>
                <a:latin typeface="Calibri"/>
              </a:rPr>
              <a:t>ALCOI BAJO LA SERRETA</a:t>
            </a:r>
            <a:endParaRPr b="0" lang="es-ES" sz="4400" spc="-1" strike="noStrike">
              <a:solidFill>
                <a:srgbClr val="000000"/>
              </a:solidFill>
              <a:latin typeface="Calibri"/>
            </a:endParaRPr>
          </a:p>
        </p:txBody>
      </p:sp>
      <p:pic>
        <p:nvPicPr>
          <p:cNvPr id="85" name="Picture 2" descr=""/>
          <p:cNvPicPr/>
          <p:nvPr/>
        </p:nvPicPr>
        <p:blipFill>
          <a:blip r:embed="rId1"/>
          <a:stretch/>
        </p:blipFill>
        <p:spPr>
          <a:xfrm>
            <a:off x="1206360" y="1600200"/>
            <a:ext cx="6730920" cy="452556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TextShape 1"/>
          <p:cNvSpPr txBox="1"/>
          <p:nvPr/>
        </p:nvSpPr>
        <p:spPr>
          <a:xfrm>
            <a:off x="457200" y="274680"/>
            <a:ext cx="8229240" cy="1142640"/>
          </a:xfrm>
          <a:prstGeom prst="rect">
            <a:avLst/>
          </a:prstGeom>
          <a:noFill/>
          <a:ln w="0">
            <a:noFill/>
          </a:ln>
        </p:spPr>
        <p:txBody>
          <a:bodyPr anchor="ctr">
            <a:noAutofit/>
          </a:bodyPr>
          <a:p>
            <a:pPr algn="ctr">
              <a:lnSpc>
                <a:spcPct val="100000"/>
              </a:lnSpc>
            </a:pPr>
            <a:r>
              <a:rPr b="0" lang="ca-ES" sz="4400" spc="-1" strike="noStrike">
                <a:solidFill>
                  <a:srgbClr val="000000"/>
                </a:solidFill>
                <a:latin typeface="Calibri"/>
              </a:rPr>
              <a:t>LECTURA CARA “B”</a:t>
            </a:r>
            <a:endParaRPr b="0" lang="es-ES" sz="4400" spc="-1" strike="noStrike">
              <a:solidFill>
                <a:srgbClr val="000000"/>
              </a:solidFill>
              <a:latin typeface="Calibri"/>
            </a:endParaRPr>
          </a:p>
        </p:txBody>
      </p:sp>
      <p:sp>
        <p:nvSpPr>
          <p:cNvPr id="288" name="TextShape 2"/>
          <p:cNvSpPr txBox="1"/>
          <p:nvPr/>
        </p:nvSpPr>
        <p:spPr>
          <a:xfrm>
            <a:off x="457200" y="1600200"/>
            <a:ext cx="8229240" cy="4525560"/>
          </a:xfrm>
          <a:prstGeom prst="rect">
            <a:avLst/>
          </a:prstGeom>
          <a:noFill/>
          <a:ln w="0">
            <a:noFill/>
          </a:ln>
        </p:spPr>
        <p:txBody>
          <a:bodyPr>
            <a:normAutofit/>
          </a:bodyPr>
          <a:p>
            <a:pPr>
              <a:lnSpc>
                <a:spcPct val="100000"/>
              </a:lnSpc>
              <a:spcBef>
                <a:spcPts val="641"/>
              </a:spcBef>
            </a:pPr>
            <a:endParaRPr b="0" lang="es-ES" sz="32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es-ES" sz="2800" spc="-1" strike="noStrike">
                <a:solidFill>
                  <a:srgbClr val="000000"/>
                </a:solidFill>
                <a:latin typeface="Calibri"/>
              </a:rPr>
              <a:t>IUNZTIR SALIRG BAZIŔ TIŔ</a:t>
            </a:r>
            <a:endParaRPr b="0" lang="es-E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es-ES" sz="2800" spc="-1" strike="noStrike">
                <a:solidFill>
                  <a:srgbClr val="000000"/>
                </a:solidFill>
                <a:latin typeface="Calibri"/>
              </a:rPr>
              <a:t>ZABAŔ IDAR BIRINAŔ</a:t>
            </a:r>
            <a:endParaRPr b="0" lang="es-E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es-ES" sz="2800" spc="-1" strike="noStrike">
                <a:solidFill>
                  <a:srgbClr val="000000"/>
                </a:solidFill>
                <a:latin typeface="Calibri"/>
              </a:rPr>
              <a:t>GUŔS BOISTIN GIS DID</a:t>
            </a:r>
            <a:endParaRPr b="0" lang="es-E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es-ES" sz="2800" spc="-1" strike="noStrike">
                <a:solidFill>
                  <a:srgbClr val="000000"/>
                </a:solidFill>
                <a:latin typeface="Calibri"/>
              </a:rPr>
              <a:t>ZES GEŔS DUŔAN ZEZ DIŔGA DEDIN</a:t>
            </a:r>
            <a:endParaRPr b="0" lang="es-E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es-ES" sz="2800" spc="-1" strike="noStrike">
                <a:solidFill>
                  <a:srgbClr val="000000"/>
                </a:solidFill>
                <a:latin typeface="Calibri"/>
              </a:rPr>
              <a:t>ZEŔAIKALA.</a:t>
            </a:r>
            <a:endParaRPr b="0" lang="es-E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es-ES" sz="2800" spc="-1" strike="noStrike">
                <a:solidFill>
                  <a:srgbClr val="000000"/>
                </a:solidFill>
                <a:latin typeface="Calibri"/>
              </a:rPr>
              <a:t>NALTINGE BIDU DEDIN ILDUNIŔ</a:t>
            </a:r>
            <a:endParaRPr b="0" lang="es-E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es-ES" sz="2800" spc="-1" strike="noStrike">
                <a:solidFill>
                  <a:srgbClr val="000000"/>
                </a:solidFill>
                <a:latin typeface="Calibri"/>
              </a:rPr>
              <a:t>AENAI BEKOŔ ZEBAGE DIŔAN</a:t>
            </a:r>
            <a:endParaRPr b="0" lang="es-ES" sz="2800" spc="-1" strike="noStrike">
              <a:solidFill>
                <a:srgbClr val="000000"/>
              </a:solidFill>
              <a:latin typeface="Calibri"/>
            </a:endParaRPr>
          </a:p>
        </p:txBody>
      </p:sp>
      <p:pic>
        <p:nvPicPr>
          <p:cNvPr id="289" name="Picture 2" descr=""/>
          <p:cNvPicPr/>
          <p:nvPr/>
        </p:nvPicPr>
        <p:blipFill>
          <a:blip r:embed="rId1"/>
          <a:stretch/>
        </p:blipFill>
        <p:spPr>
          <a:xfrm>
            <a:off x="4788000" y="1989000"/>
            <a:ext cx="4160520" cy="174420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TextShape 1"/>
          <p:cNvSpPr txBox="1"/>
          <p:nvPr/>
        </p:nvSpPr>
        <p:spPr>
          <a:xfrm>
            <a:off x="457200" y="274680"/>
            <a:ext cx="8229240" cy="1142640"/>
          </a:xfrm>
          <a:prstGeom prst="rect">
            <a:avLst/>
          </a:prstGeom>
          <a:noFill/>
          <a:ln w="0">
            <a:noFill/>
          </a:ln>
        </p:spPr>
        <p:txBody>
          <a:bodyPr anchor="ctr">
            <a:noAutofit/>
          </a:bodyPr>
          <a:p>
            <a:pPr algn="ctr">
              <a:lnSpc>
                <a:spcPct val="100000"/>
              </a:lnSpc>
            </a:pPr>
            <a:r>
              <a:rPr b="0" lang="ca-ES" sz="4400" spc="-1" strike="noStrike">
                <a:solidFill>
                  <a:srgbClr val="000000"/>
                </a:solidFill>
                <a:latin typeface="Calibri"/>
              </a:rPr>
              <a:t>PRODUCTOS ORIENTALES</a:t>
            </a:r>
            <a:endParaRPr b="0" lang="es-ES" sz="4400" spc="-1" strike="noStrike">
              <a:solidFill>
                <a:srgbClr val="000000"/>
              </a:solidFill>
              <a:latin typeface="Calibri"/>
            </a:endParaRPr>
          </a:p>
        </p:txBody>
      </p:sp>
      <p:sp>
        <p:nvSpPr>
          <p:cNvPr id="291" name="TextShape 2"/>
          <p:cNvSpPr txBox="1"/>
          <p:nvPr/>
        </p:nvSpPr>
        <p:spPr>
          <a:xfrm>
            <a:off x="395640" y="1340640"/>
            <a:ext cx="8290800" cy="4996800"/>
          </a:xfrm>
          <a:prstGeom prst="rect">
            <a:avLst/>
          </a:prstGeom>
          <a:noFill/>
          <a:ln w="0">
            <a:noFill/>
          </a:ln>
        </p:spPr>
        <p:txBody>
          <a:bodyPr>
            <a:normAutofit fontScale="55000"/>
          </a:bodyPr>
          <a:p>
            <a:pPr>
              <a:lnSpc>
                <a:spcPct val="100000"/>
              </a:lnSpc>
              <a:spcBef>
                <a:spcPts val="641"/>
              </a:spcBef>
            </a:pP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ca-ES" sz="3200" spc="-1" strike="noStrike">
                <a:solidFill>
                  <a:srgbClr val="000000"/>
                </a:solidFill>
                <a:latin typeface="Calibri"/>
              </a:rPr>
              <a:t>ZEBAGE              “</a:t>
            </a:r>
            <a:r>
              <a:rPr b="1" lang="ca-ES" sz="3200" spc="-1" strike="noStrike">
                <a:solidFill>
                  <a:srgbClr val="000000"/>
                </a:solidFill>
                <a:latin typeface="Calibri"/>
              </a:rPr>
              <a:t>sebester, sebastan”,   (cordia myxa), producto mulaginoso para la piel</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ca-ES" sz="3200" spc="-1" strike="noStrike">
                <a:solidFill>
                  <a:srgbClr val="000000"/>
                </a:solidFill>
                <a:latin typeface="Calibri"/>
              </a:rPr>
              <a:t> </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ca-ES" sz="3200" spc="-1" strike="noStrike">
                <a:solidFill>
                  <a:srgbClr val="000000"/>
                </a:solidFill>
                <a:latin typeface="Calibri"/>
              </a:rPr>
              <a:t>ZERAIKALA         </a:t>
            </a:r>
            <a:r>
              <a:rPr b="1" lang="ca-ES" sz="3200" spc="-1" strike="noStrike">
                <a:solidFill>
                  <a:srgbClr val="000000"/>
                </a:solidFill>
                <a:latin typeface="Calibri"/>
              </a:rPr>
              <a:t>“zerai”, hierba de limón procedente de la India: ‘kala’ “caja”</a:t>
            </a:r>
            <a:endParaRPr b="0" lang="es-ES" sz="3200" spc="-1" strike="noStrike">
              <a:solidFill>
                <a:srgbClr val="000000"/>
              </a:solidFill>
              <a:latin typeface="Calibri"/>
            </a:endParaRPr>
          </a:p>
          <a:p>
            <a:pPr>
              <a:lnSpc>
                <a:spcPct val="100000"/>
              </a:lnSpc>
              <a:spcBef>
                <a:spcPts val="641"/>
              </a:spcBef>
            </a:pP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ca-ES" sz="3200" spc="-1" strike="noStrike">
                <a:solidFill>
                  <a:srgbClr val="000000"/>
                </a:solidFill>
                <a:latin typeface="Calibri"/>
              </a:rPr>
              <a:t>TUNBAIDA         </a:t>
            </a:r>
            <a:r>
              <a:rPr b="1" lang="ca-ES" sz="3200" spc="-1" strike="noStrike">
                <a:solidFill>
                  <a:srgbClr val="000000"/>
                </a:solidFill>
                <a:latin typeface="Calibri"/>
              </a:rPr>
              <a:t>“tumbaga” aleación de oro y de plata, anillo o joya.</a:t>
            </a:r>
            <a:endParaRPr b="0" lang="es-ES" sz="3200" spc="-1" strike="noStrike">
              <a:solidFill>
                <a:srgbClr val="000000"/>
              </a:solidFill>
              <a:latin typeface="Calibri"/>
            </a:endParaRPr>
          </a:p>
          <a:p>
            <a:pPr>
              <a:lnSpc>
                <a:spcPct val="100000"/>
              </a:lnSpc>
              <a:spcBef>
                <a:spcPts val="641"/>
              </a:spcBef>
            </a:pP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ca-ES" sz="3200" spc="-1" strike="noStrike">
                <a:solidFill>
                  <a:srgbClr val="000000"/>
                </a:solidFill>
                <a:latin typeface="Calibri"/>
              </a:rPr>
              <a:t>GARO                 </a:t>
            </a:r>
            <a:r>
              <a:rPr b="1" lang="ca-ES" sz="3200" spc="-1" strike="noStrike">
                <a:solidFill>
                  <a:srgbClr val="000000"/>
                </a:solidFill>
                <a:latin typeface="Calibri"/>
              </a:rPr>
              <a:t>griego ‘garos’ “pasta de pescado”</a:t>
            </a:r>
            <a:endParaRPr b="0" lang="es-ES" sz="3200" spc="-1" strike="noStrike">
              <a:solidFill>
                <a:srgbClr val="000000"/>
              </a:solidFill>
              <a:latin typeface="Calibri"/>
            </a:endParaRPr>
          </a:p>
          <a:p>
            <a:pPr>
              <a:lnSpc>
                <a:spcPct val="100000"/>
              </a:lnSpc>
              <a:spcBef>
                <a:spcPts val="641"/>
              </a:spcBef>
            </a:pP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ca-ES" sz="3200" spc="-1" strike="noStrike">
                <a:solidFill>
                  <a:srgbClr val="000000"/>
                </a:solidFill>
                <a:latin typeface="Calibri"/>
              </a:rPr>
              <a:t>TIŔ                      </a:t>
            </a:r>
            <a:r>
              <a:rPr b="1" lang="ca-ES" sz="3200" spc="-1" strike="noStrike">
                <a:solidFill>
                  <a:srgbClr val="000000"/>
                </a:solidFill>
                <a:latin typeface="Calibri"/>
              </a:rPr>
              <a:t>tir / tirra resina para incienso o para cubrir ánforas de vino. En griego ‘retine’                 </a:t>
            </a:r>
            <a:endParaRPr b="0" lang="es-ES" sz="3200" spc="-1" strike="noStrike">
              <a:solidFill>
                <a:srgbClr val="000000"/>
              </a:solidFill>
              <a:latin typeface="Calibri"/>
            </a:endParaRPr>
          </a:p>
          <a:p>
            <a:pPr>
              <a:lnSpc>
                <a:spcPct val="100000"/>
              </a:lnSpc>
              <a:spcBef>
                <a:spcPts val="641"/>
              </a:spcBef>
            </a:pPr>
            <a:endParaRPr b="0" lang="es-ES" sz="3200" spc="-1" strike="noStrike">
              <a:solidFill>
                <a:srgbClr val="000000"/>
              </a:solidFill>
              <a:latin typeface="Calibri"/>
            </a:endParaRPr>
          </a:p>
          <a:p>
            <a:pPr>
              <a:lnSpc>
                <a:spcPct val="100000"/>
              </a:lnSpc>
              <a:spcBef>
                <a:spcPts val="641"/>
              </a:spcBef>
            </a:pPr>
            <a:endParaRPr b="0" lang="es-E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TextShape 1"/>
          <p:cNvSpPr txBox="1"/>
          <p:nvPr/>
        </p:nvSpPr>
        <p:spPr>
          <a:xfrm>
            <a:off x="457200" y="274680"/>
            <a:ext cx="8229240" cy="1142640"/>
          </a:xfrm>
          <a:prstGeom prst="rect">
            <a:avLst/>
          </a:prstGeom>
          <a:noFill/>
          <a:ln w="0">
            <a:noFill/>
          </a:ln>
        </p:spPr>
        <p:txBody>
          <a:bodyPr anchor="ctr">
            <a:normAutofit fontScale="90000"/>
          </a:bodyPr>
          <a:p>
            <a:pPr algn="ctr">
              <a:lnSpc>
                <a:spcPct val="100000"/>
              </a:lnSpc>
            </a:pPr>
            <a:r>
              <a:rPr b="0" lang="ca-ES" sz="4400" spc="-1" strike="noStrike">
                <a:solidFill>
                  <a:srgbClr val="000000"/>
                </a:solidFill>
                <a:latin typeface="Calibri"/>
              </a:rPr>
              <a:t>PALABRAS Y EXPRESIONES IBÉRICAS (CARA B) (1)</a:t>
            </a:r>
            <a:endParaRPr b="0" lang="es-ES" sz="4400" spc="-1" strike="noStrike">
              <a:solidFill>
                <a:srgbClr val="000000"/>
              </a:solidFill>
              <a:latin typeface="Calibri"/>
            </a:endParaRPr>
          </a:p>
        </p:txBody>
      </p:sp>
      <p:sp>
        <p:nvSpPr>
          <p:cNvPr id="293" name="TextShape 2"/>
          <p:cNvSpPr txBox="1"/>
          <p:nvPr/>
        </p:nvSpPr>
        <p:spPr>
          <a:xfrm>
            <a:off x="457200" y="1600200"/>
            <a:ext cx="8229240" cy="4525560"/>
          </a:xfrm>
          <a:prstGeom prst="rect">
            <a:avLst/>
          </a:prstGeom>
          <a:noFill/>
          <a:ln w="0">
            <a:noFill/>
          </a:ln>
        </p:spPr>
        <p:txBody>
          <a:bodyPr>
            <a:normAutofit fontScale="73000"/>
          </a:bodyPr>
          <a:p>
            <a:pPr marL="343080" indent="-342720">
              <a:lnSpc>
                <a:spcPct val="100000"/>
              </a:lnSpc>
              <a:spcBef>
                <a:spcPts val="641"/>
              </a:spcBef>
              <a:buClr>
                <a:srgbClr val="000000"/>
              </a:buClr>
              <a:buFont typeface="Arial"/>
              <a:buChar char="•"/>
            </a:pPr>
            <a:r>
              <a:rPr b="1" i="1" lang="ca-ES" sz="3200" spc="-1" strike="noStrike">
                <a:solidFill>
                  <a:srgbClr val="000000"/>
                </a:solidFill>
                <a:latin typeface="Calibri"/>
              </a:rPr>
              <a:t>IUNZTIR</a:t>
            </a:r>
            <a:r>
              <a:rPr b="1" lang="ca-ES" sz="3200" spc="-1" strike="noStrike">
                <a:solidFill>
                  <a:srgbClr val="000000"/>
                </a:solidFill>
                <a:latin typeface="Calibri"/>
              </a:rPr>
              <a:t>, IUNSTIR EN SIGNATARIO DIVINIDAD ‘IUNZ’ “ROCÍO”</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i="1" lang="ca-ES" sz="3200" spc="-1" strike="noStrike">
                <a:solidFill>
                  <a:srgbClr val="000000"/>
                </a:solidFill>
                <a:latin typeface="Calibri"/>
              </a:rPr>
              <a:t>SALIRG</a:t>
            </a:r>
            <a:r>
              <a:rPr b="1" lang="ca-ES" sz="3200" spc="-1" strike="noStrike">
                <a:solidFill>
                  <a:srgbClr val="000000"/>
                </a:solidFill>
                <a:latin typeface="Calibri"/>
              </a:rPr>
              <a:t> (ZALIRKE) “DE PLATA”</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i="1" lang="ca-ES" sz="3200" spc="-1" strike="noStrike">
                <a:solidFill>
                  <a:srgbClr val="000000"/>
                </a:solidFill>
                <a:latin typeface="Calibri"/>
              </a:rPr>
              <a:t>BAZIŔ TIŔ </a:t>
            </a:r>
            <a:r>
              <a:rPr b="1" lang="ca-ES" sz="3200" spc="-1" strike="noStrike">
                <a:solidFill>
                  <a:srgbClr val="000000"/>
                </a:solidFill>
                <a:latin typeface="Calibri"/>
              </a:rPr>
              <a:t>(BASIR TIŔ)“RECEPTÁCULO DE ACEITE CON RESINA, UN QUEMADOR. ‘BASITU’ “UNTAR”, BÀSSIA “RECIPIENTE DE ACEITE”</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i="1" lang="ca-ES" sz="3200" spc="-1" strike="noStrike">
                <a:solidFill>
                  <a:srgbClr val="000000"/>
                </a:solidFill>
                <a:latin typeface="Calibri"/>
              </a:rPr>
              <a:t>ZABAŔ</a:t>
            </a:r>
            <a:r>
              <a:rPr b="1" lang="ca-ES" sz="3200" spc="-1" strike="noStrike">
                <a:solidFill>
                  <a:srgbClr val="000000"/>
                </a:solidFill>
                <a:latin typeface="Calibri"/>
              </a:rPr>
              <a:t> “CAMPO VIEJO, SIN CULTIVO” ‘ZABAL’ “LUGAR ANCHO”</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i="1" lang="ca-ES" sz="3200" spc="-1" strike="noStrike">
                <a:solidFill>
                  <a:srgbClr val="000000"/>
                </a:solidFill>
                <a:latin typeface="Calibri"/>
              </a:rPr>
              <a:t>IDAR</a:t>
            </a:r>
            <a:r>
              <a:rPr b="1" lang="ca-ES" sz="3200" spc="-1" strike="noStrike">
                <a:solidFill>
                  <a:srgbClr val="000000"/>
                </a:solidFill>
                <a:latin typeface="Calibri"/>
              </a:rPr>
              <a:t> “UN TIPO DE FLOR”</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i="1" lang="ca-ES" sz="3200" spc="-1" strike="noStrike">
                <a:solidFill>
                  <a:srgbClr val="000000"/>
                </a:solidFill>
                <a:latin typeface="Calibri"/>
              </a:rPr>
              <a:t>BIRINAŔ</a:t>
            </a:r>
            <a:r>
              <a:rPr b="1" lang="ca-ES" sz="3200" spc="-1" strike="noStrike">
                <a:solidFill>
                  <a:srgbClr val="000000"/>
                </a:solidFill>
                <a:latin typeface="Calibri"/>
              </a:rPr>
              <a:t> ‘BIR-INAURRI’ “RELLENAR”</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i="1" lang="ca-ES" sz="3200" spc="-1" strike="noStrike">
                <a:solidFill>
                  <a:srgbClr val="000000"/>
                </a:solidFill>
                <a:latin typeface="Calibri"/>
              </a:rPr>
              <a:t>GURZ</a:t>
            </a:r>
            <a:r>
              <a:rPr b="1" lang="ca-ES" sz="3200" spc="-1" strike="noStrike">
                <a:solidFill>
                  <a:srgbClr val="000000"/>
                </a:solidFill>
                <a:latin typeface="Calibri"/>
              </a:rPr>
              <a:t> ‘GURE’ “POR DESEO”</a:t>
            </a:r>
            <a:endParaRPr b="0" lang="es-E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TextShape 1"/>
          <p:cNvSpPr txBox="1"/>
          <p:nvPr/>
        </p:nvSpPr>
        <p:spPr>
          <a:xfrm>
            <a:off x="457200" y="274680"/>
            <a:ext cx="8229240" cy="1142640"/>
          </a:xfrm>
          <a:prstGeom prst="rect">
            <a:avLst/>
          </a:prstGeom>
          <a:noFill/>
          <a:ln w="0">
            <a:noFill/>
          </a:ln>
        </p:spPr>
        <p:txBody>
          <a:bodyPr anchor="ctr">
            <a:normAutofit fontScale="90000"/>
          </a:bodyPr>
          <a:p>
            <a:pPr algn="ctr">
              <a:lnSpc>
                <a:spcPct val="100000"/>
              </a:lnSpc>
            </a:pPr>
            <a:r>
              <a:rPr b="0" lang="ca-ES" sz="4400" spc="-1" strike="noStrike">
                <a:solidFill>
                  <a:srgbClr val="000000"/>
                </a:solidFill>
                <a:latin typeface="Calibri"/>
              </a:rPr>
              <a:t>PALABRAS Y EXPRESIONES IBÉRICAS CARA B (2)</a:t>
            </a:r>
            <a:endParaRPr b="0" lang="es-ES" sz="4400" spc="-1" strike="noStrike">
              <a:solidFill>
                <a:srgbClr val="000000"/>
              </a:solidFill>
              <a:latin typeface="Calibri"/>
            </a:endParaRPr>
          </a:p>
        </p:txBody>
      </p:sp>
      <p:sp>
        <p:nvSpPr>
          <p:cNvPr id="295" name="TextShape 2"/>
          <p:cNvSpPr txBox="1"/>
          <p:nvPr/>
        </p:nvSpPr>
        <p:spPr>
          <a:xfrm>
            <a:off x="457200" y="1600200"/>
            <a:ext cx="8362800" cy="5257440"/>
          </a:xfrm>
          <a:prstGeom prst="rect">
            <a:avLst/>
          </a:prstGeom>
          <a:noFill/>
          <a:ln w="0">
            <a:noFill/>
          </a:ln>
        </p:spPr>
        <p:txBody>
          <a:bodyPr>
            <a:noAutofit/>
          </a:bodyPr>
          <a:p>
            <a:pPr marL="343080" indent="-342720">
              <a:lnSpc>
                <a:spcPct val="100000"/>
              </a:lnSpc>
              <a:spcBef>
                <a:spcPts val="479"/>
              </a:spcBef>
              <a:buClr>
                <a:srgbClr val="000000"/>
              </a:buClr>
              <a:buFont typeface="Arial"/>
              <a:buChar char="•"/>
            </a:pPr>
            <a:r>
              <a:rPr b="1" i="1" lang="es-ES" sz="2400" spc="-1" strike="noStrike">
                <a:solidFill>
                  <a:srgbClr val="000000"/>
                </a:solidFill>
                <a:latin typeface="Calibri"/>
              </a:rPr>
              <a:t>BOISTIN GIS  DID </a:t>
            </a:r>
            <a:r>
              <a:rPr b="1" lang="es-ES" sz="2400" spc="-1" strike="noStrike">
                <a:solidFill>
                  <a:srgbClr val="000000"/>
                </a:solidFill>
                <a:latin typeface="Calibri"/>
              </a:rPr>
              <a:t>‘BOIXTIN GIZI DID’ “DESVIRTUADO DESPUÉS TENIDO” (SE HA VUELTO INSÍPIDO O NO ASEQUIBLE)</a:t>
            </a:r>
            <a:endParaRPr b="0" lang="es-E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1" lang="es-ES" sz="2400" spc="-1" strike="noStrike">
                <a:solidFill>
                  <a:srgbClr val="000000"/>
                </a:solidFill>
                <a:latin typeface="Calibri"/>
              </a:rPr>
              <a:t> </a:t>
            </a:r>
            <a:r>
              <a:rPr b="1" i="1" lang="es-ES" sz="2400" spc="-1" strike="noStrike">
                <a:solidFill>
                  <a:srgbClr val="000000"/>
                </a:solidFill>
                <a:latin typeface="Calibri"/>
              </a:rPr>
              <a:t>SES GERS DUŔAN</a:t>
            </a:r>
            <a:r>
              <a:rPr b="1" lang="es-ES" sz="2400" spc="-1" strike="noStrike">
                <a:solidFill>
                  <a:srgbClr val="000000"/>
                </a:solidFill>
                <a:latin typeface="Calibri"/>
              </a:rPr>
              <a:t> ‘EZ GERS IDUR AN’ “NO NOS HA PARECIDO, NO NOS HA SIDO IGUAL”</a:t>
            </a:r>
            <a:endParaRPr b="0" lang="es-E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1" i="1" lang="es-ES" sz="2400" spc="-1" strike="noStrike">
                <a:solidFill>
                  <a:srgbClr val="000000"/>
                </a:solidFill>
                <a:latin typeface="Calibri"/>
              </a:rPr>
              <a:t>SES DIŔGA DEDIN </a:t>
            </a:r>
            <a:r>
              <a:rPr b="1" lang="es-ES" sz="2400" spc="-1" strike="noStrike">
                <a:solidFill>
                  <a:srgbClr val="000000"/>
                </a:solidFill>
                <a:latin typeface="Calibri"/>
              </a:rPr>
              <a:t>‘EZ IDIRGA DEDIN’ “NO SE HA ENCONTRADO”</a:t>
            </a:r>
            <a:endParaRPr b="0" lang="es-E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1" lang="es-ES" sz="2400" spc="-1" strike="noStrike">
                <a:solidFill>
                  <a:srgbClr val="000000"/>
                </a:solidFill>
                <a:latin typeface="Calibri"/>
              </a:rPr>
              <a:t> </a:t>
            </a:r>
            <a:r>
              <a:rPr b="1" i="1" lang="es-ES" sz="2400" spc="-1" strike="noStrike">
                <a:solidFill>
                  <a:srgbClr val="000000"/>
                </a:solidFill>
                <a:latin typeface="Calibri"/>
              </a:rPr>
              <a:t>NALTIN-KE BIDU “</a:t>
            </a:r>
            <a:r>
              <a:rPr b="1" lang="es-ES" sz="2400" spc="-1" strike="noStrike">
                <a:solidFill>
                  <a:srgbClr val="000000"/>
                </a:solidFill>
                <a:latin typeface="Calibri"/>
              </a:rPr>
              <a:t>NOMBRE PERSONAL O CARGO”. SIGNIFICADO:  “PODER TENGO, SOY PODEROSO” Y “ENLACE, VIAL”</a:t>
            </a:r>
            <a:endParaRPr b="0" lang="es-E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1" i="1" lang="es-ES" sz="2400" spc="-1" strike="noStrike">
                <a:solidFill>
                  <a:srgbClr val="000000"/>
                </a:solidFill>
                <a:latin typeface="Calibri"/>
              </a:rPr>
              <a:t>ILDUN</a:t>
            </a:r>
            <a:r>
              <a:rPr b="1" lang="es-ES" sz="2400" spc="-1" strike="noStrike">
                <a:solidFill>
                  <a:srgbClr val="000000"/>
                </a:solidFill>
                <a:latin typeface="Calibri"/>
              </a:rPr>
              <a:t> ‘ILLUN, IRUN’ “CIUDAD”</a:t>
            </a:r>
            <a:endParaRPr b="0" lang="es-E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1" i="1" lang="es-ES" sz="2400" spc="-1" strike="noStrike">
                <a:solidFill>
                  <a:srgbClr val="000000"/>
                </a:solidFill>
                <a:latin typeface="Calibri"/>
              </a:rPr>
              <a:t>AENAI</a:t>
            </a:r>
            <a:r>
              <a:rPr b="1" lang="es-ES" sz="2400" spc="-1" strike="noStrike">
                <a:solidFill>
                  <a:srgbClr val="000000"/>
                </a:solidFill>
                <a:latin typeface="Calibri"/>
              </a:rPr>
              <a:t> ‘AEN’  + ‘AI’ “TAN, COMO”, COSA QUE SUSTITUYE”</a:t>
            </a:r>
            <a:endParaRPr b="0" lang="es-E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1" i="1" lang="es-ES" sz="2400" spc="-1" strike="noStrike">
                <a:solidFill>
                  <a:srgbClr val="000000"/>
                </a:solidFill>
                <a:latin typeface="Calibri"/>
              </a:rPr>
              <a:t>BEKOŔ</a:t>
            </a:r>
            <a:r>
              <a:rPr b="1" lang="es-ES" sz="2400" spc="-1" strike="noStrike">
                <a:solidFill>
                  <a:srgbClr val="000000"/>
                </a:solidFill>
                <a:latin typeface="Calibri"/>
              </a:rPr>
              <a:t> ‘PEKORA’ “OBJETO DE SUMISIÓN, EXVOTO”</a:t>
            </a:r>
            <a:endParaRPr b="0" lang="es-E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1" i="1" lang="es-ES" sz="2400" spc="-1" strike="noStrike">
                <a:solidFill>
                  <a:srgbClr val="000000"/>
                </a:solidFill>
                <a:latin typeface="Calibri"/>
              </a:rPr>
              <a:t>DIŔAN</a:t>
            </a:r>
            <a:r>
              <a:rPr b="1" lang="es-ES" sz="2400" spc="-1" strike="noStrike">
                <a:solidFill>
                  <a:srgbClr val="000000"/>
                </a:solidFill>
                <a:latin typeface="Calibri"/>
              </a:rPr>
              <a:t> “ENCONTRADO</a:t>
            </a:r>
            <a:r>
              <a:rPr b="0" lang="es-ES" sz="2400" spc="-1" strike="noStrike">
                <a:solidFill>
                  <a:srgbClr val="000000"/>
                </a:solidFill>
                <a:latin typeface="Calibri"/>
              </a:rPr>
              <a:t>” </a:t>
            </a:r>
            <a:endParaRPr b="0" lang="es-E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TextShape 1"/>
          <p:cNvSpPr txBox="1"/>
          <p:nvPr/>
        </p:nvSpPr>
        <p:spPr>
          <a:xfrm>
            <a:off x="457200" y="274680"/>
            <a:ext cx="8229240" cy="1142640"/>
          </a:xfrm>
          <a:prstGeom prst="rect">
            <a:avLst/>
          </a:prstGeom>
          <a:noFill/>
          <a:ln w="0">
            <a:noFill/>
          </a:ln>
        </p:spPr>
        <p:txBody>
          <a:bodyPr anchor="ctr">
            <a:normAutofit fontScale="90000"/>
          </a:bodyPr>
          <a:p>
            <a:pPr algn="ctr">
              <a:lnSpc>
                <a:spcPct val="100000"/>
              </a:lnSpc>
            </a:pPr>
            <a:r>
              <a:rPr b="0" lang="ca-ES" sz="4400" spc="-1" strike="noStrike">
                <a:solidFill>
                  <a:srgbClr val="000000"/>
                </a:solidFill>
                <a:latin typeface="Calibri"/>
              </a:rPr>
              <a:t>PALABRAS Y EXPRESIONES IBÉRICAS (CARA A) (1)</a:t>
            </a:r>
            <a:endParaRPr b="0" lang="es-ES" sz="4400" spc="-1" strike="noStrike">
              <a:solidFill>
                <a:srgbClr val="000000"/>
              </a:solidFill>
              <a:latin typeface="Calibri"/>
            </a:endParaRPr>
          </a:p>
        </p:txBody>
      </p:sp>
      <p:sp>
        <p:nvSpPr>
          <p:cNvPr id="297" name="TextShape 2"/>
          <p:cNvSpPr txBox="1"/>
          <p:nvPr/>
        </p:nvSpPr>
        <p:spPr>
          <a:xfrm>
            <a:off x="467640" y="1412640"/>
            <a:ext cx="8229240" cy="4525560"/>
          </a:xfrm>
          <a:prstGeom prst="rect">
            <a:avLst/>
          </a:prstGeom>
          <a:noFill/>
          <a:ln w="0">
            <a:noFill/>
          </a:ln>
        </p:spPr>
        <p:txBody>
          <a:bodyPr>
            <a:normAutofit fontScale="61000"/>
          </a:bodyPr>
          <a:p>
            <a:pPr>
              <a:lnSpc>
                <a:spcPct val="100000"/>
              </a:lnSpc>
              <a:spcBef>
                <a:spcPts val="680"/>
              </a:spcBef>
            </a:pPr>
            <a:endParaRPr b="0" lang="es-ES" sz="3200" spc="-1" strike="noStrike">
              <a:solidFill>
                <a:srgbClr val="000000"/>
              </a:solidFill>
              <a:latin typeface="Calibri"/>
            </a:endParaRPr>
          </a:p>
          <a:p>
            <a:pPr marL="343080" indent="-342720">
              <a:lnSpc>
                <a:spcPct val="100000"/>
              </a:lnSpc>
              <a:spcBef>
                <a:spcPts val="680"/>
              </a:spcBef>
              <a:buClr>
                <a:srgbClr val="000000"/>
              </a:buClr>
              <a:buFont typeface="Arial"/>
              <a:buChar char="•"/>
            </a:pPr>
            <a:r>
              <a:rPr b="1" i="1" lang="ca-ES" sz="3400" spc="-1" strike="noStrike">
                <a:solidFill>
                  <a:srgbClr val="000000"/>
                </a:solidFill>
                <a:latin typeface="Calibri"/>
              </a:rPr>
              <a:t>ORTI</a:t>
            </a:r>
            <a:r>
              <a:rPr b="1" lang="ca-ES" sz="3400" spc="-1" strike="noStrike">
                <a:solidFill>
                  <a:srgbClr val="000000"/>
                </a:solidFill>
                <a:latin typeface="Calibri"/>
              </a:rPr>
              <a:t>  ‘ORTI’ “BRÍO, FUERZA”. NOMBRE  TÍTULO DE UN DIRIGENTE HABILITADO</a:t>
            </a:r>
            <a:endParaRPr b="0" lang="es-ES" sz="3400" spc="-1" strike="noStrike">
              <a:solidFill>
                <a:srgbClr val="000000"/>
              </a:solidFill>
              <a:latin typeface="Calibri"/>
            </a:endParaRPr>
          </a:p>
          <a:p>
            <a:pPr marL="343080" indent="-342720">
              <a:lnSpc>
                <a:spcPct val="100000"/>
              </a:lnSpc>
              <a:spcBef>
                <a:spcPts val="680"/>
              </a:spcBef>
              <a:buClr>
                <a:srgbClr val="000000"/>
              </a:buClr>
              <a:buFont typeface="Arial"/>
              <a:buChar char="•"/>
            </a:pPr>
            <a:r>
              <a:rPr b="1" i="1" lang="ca-ES" sz="3400" spc="-1" strike="noStrike">
                <a:solidFill>
                  <a:srgbClr val="000000"/>
                </a:solidFill>
                <a:latin typeface="Calibri"/>
              </a:rPr>
              <a:t>BASK  ‘</a:t>
            </a:r>
            <a:r>
              <a:rPr b="1" lang="ca-ES" sz="3400" spc="-1" strike="noStrike">
                <a:solidFill>
                  <a:srgbClr val="000000"/>
                </a:solidFill>
                <a:latin typeface="Calibri"/>
              </a:rPr>
              <a:t>BAZKA’ “COMIDA”</a:t>
            </a:r>
            <a:endParaRPr b="0" lang="es-ES" sz="3400" spc="-1" strike="noStrike">
              <a:solidFill>
                <a:srgbClr val="000000"/>
              </a:solidFill>
              <a:latin typeface="Calibri"/>
            </a:endParaRPr>
          </a:p>
          <a:p>
            <a:pPr marL="343080" indent="-342720">
              <a:lnSpc>
                <a:spcPct val="100000"/>
              </a:lnSpc>
              <a:spcBef>
                <a:spcPts val="680"/>
              </a:spcBef>
              <a:buClr>
                <a:srgbClr val="000000"/>
              </a:buClr>
              <a:buFont typeface="Arial"/>
              <a:buChar char="•"/>
            </a:pPr>
            <a:r>
              <a:rPr b="1" i="1" lang="ca-ES" sz="3400" spc="-1" strike="noStrike">
                <a:solidFill>
                  <a:srgbClr val="000000"/>
                </a:solidFill>
                <a:latin typeface="Calibri"/>
              </a:rPr>
              <a:t>BUIZTINER</a:t>
            </a:r>
            <a:r>
              <a:rPr b="1" lang="ca-ES" sz="3400" spc="-1" strike="noStrike">
                <a:solidFill>
                  <a:srgbClr val="000000"/>
                </a:solidFill>
                <a:latin typeface="Calibri"/>
              </a:rPr>
              <a:t>  ‘BUZTIN’ “ARCILLA, CERÁMICA, RECIPIENTE DE BARRO”</a:t>
            </a:r>
            <a:endParaRPr b="0" lang="es-ES" sz="3400" spc="-1" strike="noStrike">
              <a:solidFill>
                <a:srgbClr val="000000"/>
              </a:solidFill>
              <a:latin typeface="Calibri"/>
            </a:endParaRPr>
          </a:p>
          <a:p>
            <a:pPr marL="343080" indent="-342720">
              <a:lnSpc>
                <a:spcPct val="100000"/>
              </a:lnSpc>
              <a:spcBef>
                <a:spcPts val="680"/>
              </a:spcBef>
              <a:buClr>
                <a:srgbClr val="000000"/>
              </a:buClr>
              <a:buFont typeface="Arial"/>
              <a:buChar char="•"/>
            </a:pPr>
            <a:r>
              <a:rPr b="1" i="1" lang="ca-ES" sz="3400" spc="-1" strike="noStrike">
                <a:solidFill>
                  <a:srgbClr val="000000"/>
                </a:solidFill>
                <a:latin typeface="Calibri"/>
              </a:rPr>
              <a:t>BAGAŔ</a:t>
            </a:r>
            <a:r>
              <a:rPr b="1" lang="ca-ES" sz="3400" spc="-1" strike="noStrike">
                <a:solidFill>
                  <a:srgbClr val="000000"/>
                </a:solidFill>
                <a:latin typeface="Calibri"/>
              </a:rPr>
              <a:t> ‘MAHATZ’ “BAKAR, VINO” SIGUE UN NUMERAL REFERIDO A LOS RECIPIENTES ‘SSSXC’</a:t>
            </a:r>
            <a:endParaRPr b="0" lang="es-ES" sz="3400" spc="-1" strike="noStrike">
              <a:solidFill>
                <a:srgbClr val="000000"/>
              </a:solidFill>
              <a:latin typeface="Calibri"/>
            </a:endParaRPr>
          </a:p>
          <a:p>
            <a:pPr marL="343080" indent="-342720">
              <a:lnSpc>
                <a:spcPct val="100000"/>
              </a:lnSpc>
              <a:spcBef>
                <a:spcPts val="680"/>
              </a:spcBef>
              <a:buClr>
                <a:srgbClr val="000000"/>
              </a:buClr>
              <a:buFont typeface="Arial"/>
              <a:buChar char="•"/>
            </a:pPr>
            <a:r>
              <a:rPr b="1" i="1" lang="ca-ES" sz="3400" spc="-1" strike="noStrike">
                <a:solidFill>
                  <a:srgbClr val="000000"/>
                </a:solidFill>
                <a:latin typeface="Calibri"/>
              </a:rPr>
              <a:t>DADULA</a:t>
            </a:r>
            <a:r>
              <a:rPr b="1" lang="ca-ES" sz="3400" spc="-1" strike="noStrike">
                <a:solidFill>
                  <a:srgbClr val="000000"/>
                </a:solidFill>
                <a:latin typeface="Calibri"/>
              </a:rPr>
              <a:t> ‘DA-DULA(RRE) “ES FUERTE, ENÉRGICO”</a:t>
            </a:r>
            <a:endParaRPr b="0" lang="es-ES" sz="3400" spc="-1" strike="noStrike">
              <a:solidFill>
                <a:srgbClr val="000000"/>
              </a:solidFill>
              <a:latin typeface="Calibri"/>
            </a:endParaRPr>
          </a:p>
          <a:p>
            <a:pPr marL="343080" indent="-342720">
              <a:lnSpc>
                <a:spcPct val="100000"/>
              </a:lnSpc>
              <a:spcBef>
                <a:spcPts val="680"/>
              </a:spcBef>
              <a:buClr>
                <a:srgbClr val="000000"/>
              </a:buClr>
              <a:buFont typeface="Arial"/>
              <a:buChar char="•"/>
            </a:pPr>
            <a:r>
              <a:rPr b="1" i="1" lang="ca-ES" sz="3400" spc="-1" strike="noStrike">
                <a:solidFill>
                  <a:srgbClr val="000000"/>
                </a:solidFill>
                <a:latin typeface="Calibri"/>
              </a:rPr>
              <a:t>TUŔABAI</a:t>
            </a:r>
            <a:r>
              <a:rPr b="1" lang="ca-ES" sz="3400" spc="-1" strike="noStrike">
                <a:solidFill>
                  <a:srgbClr val="000000"/>
                </a:solidFill>
                <a:latin typeface="Calibri"/>
              </a:rPr>
              <a:t> “TURRA, INCIENSO,”; BAI “RECIPIENTE</a:t>
            </a:r>
            <a:r>
              <a:rPr b="0" lang="ca-ES" sz="3400" spc="-1" strike="noStrike">
                <a:solidFill>
                  <a:srgbClr val="000000"/>
                </a:solidFill>
                <a:latin typeface="Calibri"/>
              </a:rPr>
              <a:t>”</a:t>
            </a:r>
            <a:endParaRPr b="0" lang="es-ES" sz="3400" spc="-1" strike="noStrike">
              <a:solidFill>
                <a:srgbClr val="000000"/>
              </a:solidFill>
              <a:latin typeface="Calibri"/>
            </a:endParaRPr>
          </a:p>
          <a:p>
            <a:pPr>
              <a:lnSpc>
                <a:spcPct val="100000"/>
              </a:lnSpc>
              <a:spcBef>
                <a:spcPts val="641"/>
              </a:spcBef>
            </a:pPr>
            <a:endParaRPr b="0" lang="es-ES" sz="3400" spc="-1" strike="noStrike">
              <a:solidFill>
                <a:srgbClr val="000000"/>
              </a:solidFill>
              <a:latin typeface="Calibri"/>
            </a:endParaRPr>
          </a:p>
          <a:p>
            <a:pPr>
              <a:lnSpc>
                <a:spcPct val="100000"/>
              </a:lnSpc>
              <a:spcBef>
                <a:spcPts val="641"/>
              </a:spcBef>
            </a:pPr>
            <a:endParaRPr b="0" lang="es-ES" sz="3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TextShape 1"/>
          <p:cNvSpPr txBox="1"/>
          <p:nvPr/>
        </p:nvSpPr>
        <p:spPr>
          <a:xfrm>
            <a:off x="457200" y="274680"/>
            <a:ext cx="8229240" cy="1142640"/>
          </a:xfrm>
          <a:prstGeom prst="rect">
            <a:avLst/>
          </a:prstGeom>
          <a:noFill/>
          <a:ln w="0">
            <a:noFill/>
          </a:ln>
        </p:spPr>
        <p:txBody>
          <a:bodyPr anchor="ctr">
            <a:normAutofit fontScale="90000"/>
          </a:bodyPr>
          <a:p>
            <a:pPr algn="ctr">
              <a:lnSpc>
                <a:spcPct val="100000"/>
              </a:lnSpc>
            </a:pPr>
            <a:r>
              <a:rPr b="0" lang="ca-ES" sz="4400" spc="-1" strike="noStrike">
                <a:solidFill>
                  <a:srgbClr val="000000"/>
                </a:solidFill>
                <a:latin typeface="Calibri"/>
              </a:rPr>
              <a:t>PALABRAS Y EXPRESIONES IBÉRICAS CARA  A (2)</a:t>
            </a:r>
            <a:endParaRPr b="0" lang="es-ES" sz="4400" spc="-1" strike="noStrike">
              <a:solidFill>
                <a:srgbClr val="000000"/>
              </a:solidFill>
              <a:latin typeface="Calibri"/>
            </a:endParaRPr>
          </a:p>
        </p:txBody>
      </p:sp>
      <p:sp>
        <p:nvSpPr>
          <p:cNvPr id="299" name="TextShape 2"/>
          <p:cNvSpPr txBox="1"/>
          <p:nvPr/>
        </p:nvSpPr>
        <p:spPr>
          <a:xfrm>
            <a:off x="457200" y="1600200"/>
            <a:ext cx="8229240" cy="4525560"/>
          </a:xfrm>
          <a:prstGeom prst="rect">
            <a:avLst/>
          </a:prstGeom>
          <a:noFill/>
          <a:ln w="0">
            <a:noFill/>
          </a:ln>
        </p:spPr>
        <p:txBody>
          <a:bodyPr>
            <a:normAutofit fontScale="66000"/>
          </a:bodyPr>
          <a:p>
            <a:pPr marL="343080" indent="-342720">
              <a:lnSpc>
                <a:spcPct val="100000"/>
              </a:lnSpc>
              <a:spcBef>
                <a:spcPts val="641"/>
              </a:spcBef>
              <a:buClr>
                <a:srgbClr val="000000"/>
              </a:buClr>
              <a:buFont typeface="Arial"/>
              <a:buChar char="•"/>
            </a:pPr>
            <a:r>
              <a:rPr b="1" i="1" lang="es-ES" sz="3200" spc="-1" strike="noStrike">
                <a:solidFill>
                  <a:srgbClr val="000000"/>
                </a:solidFill>
                <a:latin typeface="Calibri"/>
              </a:rPr>
              <a:t>LUŔA</a:t>
            </a:r>
            <a:r>
              <a:rPr b="1" lang="es-ES" sz="3200" spc="-1" strike="noStrike">
                <a:solidFill>
                  <a:srgbClr val="000000"/>
                </a:solidFill>
                <a:latin typeface="Calibri"/>
              </a:rPr>
              <a:t> ‘LURRIN’ “PERFUME, AROMA”</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i="1" lang="es-ES" sz="3200" spc="-1" strike="noStrike">
                <a:solidFill>
                  <a:srgbClr val="000000"/>
                </a:solidFill>
                <a:latin typeface="Calibri"/>
              </a:rPr>
              <a:t>LEGUZEGIK</a:t>
            </a:r>
            <a:r>
              <a:rPr b="1" lang="es-ES" sz="3200" spc="-1" strike="noStrike">
                <a:solidFill>
                  <a:srgbClr val="000000"/>
                </a:solidFill>
                <a:latin typeface="Calibri"/>
              </a:rPr>
              <a:t> ‘LEGUN&gt;LEUN’ “HACER SUAVE, CALMAR </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i="1" lang="es-ES" sz="3200" spc="-1" strike="noStrike">
                <a:solidFill>
                  <a:srgbClr val="000000"/>
                </a:solidFill>
                <a:latin typeface="Calibri"/>
              </a:rPr>
              <a:t>BAZ </a:t>
            </a:r>
            <a:r>
              <a:rPr b="1" lang="es-ES" sz="3200" spc="-1" strike="noStrike">
                <a:solidFill>
                  <a:srgbClr val="000000"/>
                </a:solidFill>
                <a:latin typeface="Calibri"/>
              </a:rPr>
              <a:t>“ACEITE” ‘BASITU’ “UNTAR”; BÀSSIA “RECIPIENTE DE ACEITE” (CATALÁN)</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i="1" lang="es-ES" sz="3200" spc="-1" strike="noStrike">
                <a:solidFill>
                  <a:srgbClr val="000000"/>
                </a:solidFill>
                <a:latin typeface="Calibri"/>
              </a:rPr>
              <a:t>UŔKE</a:t>
            </a:r>
            <a:r>
              <a:rPr b="1" lang="es-ES" sz="3200" spc="-1" strike="noStrike">
                <a:solidFill>
                  <a:srgbClr val="000000"/>
                </a:solidFill>
                <a:latin typeface="Calibri"/>
              </a:rPr>
              <a:t> ‘UREKE  / OREKA’ “EQUILIBRIO” (VALOR EQUIVALENTE)</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i="1" lang="es-ES" sz="3200" spc="-1" strike="noStrike">
                <a:solidFill>
                  <a:srgbClr val="000000"/>
                </a:solidFill>
                <a:latin typeface="Calibri"/>
              </a:rPr>
              <a:t>IŔIKE</a:t>
            </a:r>
            <a:r>
              <a:rPr b="1" lang="es-ES" sz="3200" spc="-1" strike="noStrike">
                <a:solidFill>
                  <a:srgbClr val="000000"/>
                </a:solidFill>
                <a:latin typeface="Calibri"/>
              </a:rPr>
              <a:t> ‘I-RIKE’ “A TÍ, PARA TÍ”</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i="1" lang="es-ES" sz="3200" spc="-1" strike="noStrike">
                <a:solidFill>
                  <a:srgbClr val="000000"/>
                </a:solidFill>
                <a:latin typeface="Calibri"/>
              </a:rPr>
              <a:t>BEL-AGASIK-AUŔ</a:t>
            </a:r>
            <a:r>
              <a:rPr b="1" lang="es-ES" sz="3200" spc="-1" strike="noStrike">
                <a:solidFill>
                  <a:srgbClr val="000000"/>
                </a:solidFill>
                <a:latin typeface="Calibri"/>
              </a:rPr>
              <a:t>:  ‘BELAR’ “FRENTE, DIRIGENTE, QUIÉN ESTÁ AL FRENTE”; BEL-AGAS-IK “ESTÁ CON ÉL DE FORMA ABIERTA”; ‘AUŔ’ “MUJER”; “ESPOSA DEL DIRIGENTE</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i="1" lang="ca-ES" sz="3200" spc="-1" strike="noStrike">
                <a:solidFill>
                  <a:srgbClr val="000000"/>
                </a:solidFill>
                <a:latin typeface="Calibri"/>
              </a:rPr>
              <a:t>TEBIND ‘TEBINTE’ “DE TEBIN, TEBAS” </a:t>
            </a:r>
            <a:endParaRPr b="0" lang="es-ES" sz="3200" spc="-1" strike="noStrike">
              <a:solidFill>
                <a:srgbClr val="000000"/>
              </a:solidFill>
              <a:latin typeface="Calibri"/>
            </a:endParaRPr>
          </a:p>
          <a:p>
            <a:pPr>
              <a:lnSpc>
                <a:spcPct val="100000"/>
              </a:lnSpc>
              <a:spcBef>
                <a:spcPts val="641"/>
              </a:spcBef>
            </a:pPr>
            <a:endParaRPr b="0" lang="es-E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TextShape 1"/>
          <p:cNvSpPr txBox="1"/>
          <p:nvPr/>
        </p:nvSpPr>
        <p:spPr>
          <a:xfrm>
            <a:off x="457200" y="274680"/>
            <a:ext cx="8229240" cy="1142640"/>
          </a:xfrm>
          <a:prstGeom prst="rect">
            <a:avLst/>
          </a:prstGeom>
          <a:noFill/>
          <a:ln w="0">
            <a:noFill/>
          </a:ln>
        </p:spPr>
        <p:txBody>
          <a:bodyPr anchor="ctr">
            <a:normAutofit fontScale="90000"/>
          </a:bodyPr>
          <a:p>
            <a:pPr algn="ctr">
              <a:lnSpc>
                <a:spcPct val="100000"/>
              </a:lnSpc>
            </a:pPr>
            <a:r>
              <a:rPr b="0" lang="ca-ES" sz="4400" spc="-1" strike="noStrike">
                <a:solidFill>
                  <a:srgbClr val="000000"/>
                </a:solidFill>
                <a:latin typeface="Calibri"/>
              </a:rPr>
              <a:t>PALABRAS Y EXPRESIONES IBÉRICAS CARA A (3)</a:t>
            </a:r>
            <a:endParaRPr b="0" lang="es-ES" sz="4400" spc="-1" strike="noStrike">
              <a:solidFill>
                <a:srgbClr val="000000"/>
              </a:solidFill>
              <a:latin typeface="Calibri"/>
            </a:endParaRPr>
          </a:p>
        </p:txBody>
      </p:sp>
      <p:sp>
        <p:nvSpPr>
          <p:cNvPr id="301" name="TextShape 2"/>
          <p:cNvSpPr txBox="1"/>
          <p:nvPr/>
        </p:nvSpPr>
        <p:spPr>
          <a:xfrm>
            <a:off x="457200" y="1600200"/>
            <a:ext cx="8229240" cy="4525560"/>
          </a:xfrm>
          <a:prstGeom prst="rect">
            <a:avLst/>
          </a:prstGeom>
          <a:noFill/>
          <a:ln w="0">
            <a:noFill/>
          </a:ln>
        </p:spPr>
        <p:txBody>
          <a:bodyPr>
            <a:normAutofit fontScale="75000"/>
          </a:bodyPr>
          <a:p>
            <a:pPr marL="343080" indent="-342720">
              <a:lnSpc>
                <a:spcPct val="100000"/>
              </a:lnSpc>
              <a:spcBef>
                <a:spcPts val="641"/>
              </a:spcBef>
              <a:buClr>
                <a:srgbClr val="000000"/>
              </a:buClr>
              <a:buFont typeface="Arial"/>
              <a:buChar char="•"/>
            </a:pPr>
            <a:r>
              <a:rPr b="1" i="1" lang="es-ES" sz="3200" spc="-1" strike="noStrike">
                <a:solidFill>
                  <a:srgbClr val="000000"/>
                </a:solidFill>
                <a:latin typeface="Calibri"/>
              </a:rPr>
              <a:t>ISBINAI</a:t>
            </a:r>
            <a:r>
              <a:rPr b="1" lang="es-ES" sz="3200" spc="-1" strike="noStrike">
                <a:solidFill>
                  <a:srgbClr val="000000"/>
                </a:solidFill>
                <a:latin typeface="Calibri"/>
              </a:rPr>
              <a:t> ‘ISI-IPINI-AI’ “COLGAR, COLOCAR OBJETO”: “COLGANTE” </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i="1" lang="es-ES" sz="3200" spc="-1" strike="noStrike">
                <a:solidFill>
                  <a:srgbClr val="000000"/>
                </a:solidFill>
                <a:latin typeface="Calibri"/>
              </a:rPr>
              <a:t>ASGANDIZ</a:t>
            </a:r>
            <a:r>
              <a:rPr b="1" lang="es-ES" sz="3200" spc="-1" strike="noStrike">
                <a:solidFill>
                  <a:srgbClr val="000000"/>
                </a:solidFill>
                <a:latin typeface="Calibri"/>
              </a:rPr>
              <a:t> ‘ATS-IGAN DIZ’ “LAS RESTITUYE”</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i="1" lang="es-ES" sz="3200" spc="-1" strike="noStrike">
                <a:solidFill>
                  <a:srgbClr val="000000"/>
                </a:solidFill>
                <a:latin typeface="Calibri"/>
              </a:rPr>
              <a:t>TAGIS GAŔOKE ‘TAGIN’ </a:t>
            </a:r>
            <a:r>
              <a:rPr b="1" lang="es-ES" sz="3200" spc="-1" strike="noStrike">
                <a:solidFill>
                  <a:srgbClr val="000000"/>
                </a:solidFill>
                <a:latin typeface="Calibri"/>
              </a:rPr>
              <a:t>“ADQUISICIÓN DE UN RECIPIENTE DE GARO” </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i="1" lang="es-ES" sz="3200" spc="-1" strike="noStrike">
                <a:solidFill>
                  <a:srgbClr val="000000"/>
                </a:solidFill>
                <a:latin typeface="Calibri"/>
              </a:rPr>
              <a:t>BINIKEBIN</a:t>
            </a:r>
            <a:r>
              <a:rPr b="1" lang="es-ES" sz="3200" spc="-1" strike="noStrike">
                <a:solidFill>
                  <a:srgbClr val="000000"/>
                </a:solidFill>
                <a:latin typeface="Calibri"/>
              </a:rPr>
              <a:t> SON NUMERALES DE EXPONENTE “DOS” COMO “VEINTE VEINTE”: CUARENTA  </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i="1" lang="es-ES" sz="3200" spc="-1" strike="noStrike">
                <a:solidFill>
                  <a:srgbClr val="000000"/>
                </a:solidFill>
                <a:latin typeface="Calibri"/>
              </a:rPr>
              <a:t>SALIR KIDEI </a:t>
            </a:r>
            <a:r>
              <a:rPr b="1" lang="es-ES" sz="3200" spc="-1" strike="noStrike">
                <a:solidFill>
                  <a:srgbClr val="000000"/>
                </a:solidFill>
                <a:latin typeface="Calibri"/>
              </a:rPr>
              <a:t>“MONEDAS DE PLATA”; ‘KIDEI’ “IGUALES, EQUIVALENTES”</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i="1" lang="es-ES" sz="3200" spc="-1" strike="noStrike">
                <a:solidFill>
                  <a:srgbClr val="000000"/>
                </a:solidFill>
                <a:latin typeface="Calibri"/>
              </a:rPr>
              <a:t>GAIBI GAIT  </a:t>
            </a:r>
            <a:r>
              <a:rPr b="1" lang="es-ES" sz="3200" spc="-1" strike="noStrike">
                <a:solidFill>
                  <a:srgbClr val="000000"/>
                </a:solidFill>
                <a:latin typeface="Calibri"/>
              </a:rPr>
              <a:t>“A NOSOTROS DOS, A NOSOTROS (EL FIRMANTE ZAKAR-IZKER Y NALTIN-KE-BIDU DE LA POBLACIÓN) </a:t>
            </a:r>
            <a:endParaRPr b="0" lang="es-E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TextShape 1"/>
          <p:cNvSpPr txBox="1"/>
          <p:nvPr/>
        </p:nvSpPr>
        <p:spPr>
          <a:xfrm>
            <a:off x="457200" y="274680"/>
            <a:ext cx="8229240" cy="1142640"/>
          </a:xfrm>
          <a:prstGeom prst="rect">
            <a:avLst/>
          </a:prstGeom>
          <a:noFill/>
          <a:ln w="0">
            <a:noFill/>
          </a:ln>
        </p:spPr>
        <p:txBody>
          <a:bodyPr anchor="ctr">
            <a:noAutofit/>
          </a:bodyPr>
          <a:p>
            <a:pPr algn="ctr">
              <a:lnSpc>
                <a:spcPct val="100000"/>
              </a:lnSpc>
            </a:pPr>
            <a:r>
              <a:rPr b="0" lang="ca-ES" sz="4400" spc="-1" strike="noStrike">
                <a:solidFill>
                  <a:srgbClr val="000000"/>
                </a:solidFill>
                <a:latin typeface="Calibri"/>
              </a:rPr>
              <a:t>RESUMEN CARA B</a:t>
            </a:r>
            <a:endParaRPr b="0" lang="es-ES" sz="4400" spc="-1" strike="noStrike">
              <a:solidFill>
                <a:srgbClr val="000000"/>
              </a:solidFill>
              <a:latin typeface="Calibri"/>
            </a:endParaRPr>
          </a:p>
        </p:txBody>
      </p:sp>
      <p:sp>
        <p:nvSpPr>
          <p:cNvPr id="303" name="TextShape 2"/>
          <p:cNvSpPr txBox="1"/>
          <p:nvPr/>
        </p:nvSpPr>
        <p:spPr>
          <a:xfrm>
            <a:off x="457200" y="1600200"/>
            <a:ext cx="8229240" cy="4525560"/>
          </a:xfrm>
          <a:prstGeom prst="rect">
            <a:avLst/>
          </a:prstGeom>
          <a:noFill/>
          <a:ln w="0">
            <a:noFill/>
          </a:ln>
        </p:spPr>
        <p:txBody>
          <a:bodyPr>
            <a:normAutofit fontScale="66000"/>
          </a:bodyPr>
          <a:p>
            <a:pPr marL="343080" indent="-342720">
              <a:lnSpc>
                <a:spcPct val="100000"/>
              </a:lnSpc>
              <a:spcBef>
                <a:spcPts val="641"/>
              </a:spcBef>
              <a:buClr>
                <a:srgbClr val="000000"/>
              </a:buClr>
              <a:buFont typeface="Arial"/>
              <a:buChar char="•"/>
            </a:pPr>
            <a:r>
              <a:rPr b="1" lang="ca-ES" sz="3200" spc="-1" strike="noStrike">
                <a:solidFill>
                  <a:srgbClr val="000000"/>
                </a:solidFill>
                <a:latin typeface="Calibri"/>
              </a:rPr>
              <a:t>PARA TI “ORTI” TRANSACCIÓN DE GARO ENÉRGICO PARA LA COMIDA. VINO EN RECIPIENTES DE BARRO QUE HACE (COMPENSA) UN BOL DE INCIENSO Y PERFUME CALMANTE Y ADQUISIÓN DE ACEITE QUE EQUILIBRA UN TUMBAGA (EL VALOR DE LA JOYA). PICHERO DE ACEITE  IGUAL PARA TI  DE TEBAS, COLGANTE PARA LA ESPOSA DEL “BEL” RESTITUYEN LA ADQUISICIÓN DEL GARO. CUARENTA MONEDAS DE PLATA PARA NOSOSTROS DOS. PARA NOSOTROS (DEBE DE REFERIRSE A ZAKAR-IZKER Y NALTIN-BIDU)</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lang="ca-ES" sz="3200" spc="-1" strike="noStrike">
                <a:solidFill>
                  <a:srgbClr val="000000"/>
                </a:solidFill>
                <a:latin typeface="Calibri"/>
              </a:rPr>
              <a:t>HE AHÍ ZAKAR-IZKER (FIRMA AL LADO)</a:t>
            </a:r>
            <a:endParaRPr b="0" lang="es-E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TextShape 1"/>
          <p:cNvSpPr txBox="1"/>
          <p:nvPr/>
        </p:nvSpPr>
        <p:spPr>
          <a:xfrm>
            <a:off x="457200" y="274680"/>
            <a:ext cx="8229240" cy="1142640"/>
          </a:xfrm>
          <a:prstGeom prst="rect">
            <a:avLst/>
          </a:prstGeom>
          <a:noFill/>
          <a:ln w="0">
            <a:noFill/>
          </a:ln>
        </p:spPr>
        <p:txBody>
          <a:bodyPr anchor="ctr">
            <a:noAutofit/>
          </a:bodyPr>
          <a:p>
            <a:pPr algn="ctr">
              <a:lnSpc>
                <a:spcPct val="100000"/>
              </a:lnSpc>
            </a:pPr>
            <a:r>
              <a:rPr b="0" lang="ca-ES" sz="4400" spc="-1" strike="noStrike">
                <a:solidFill>
                  <a:srgbClr val="000000"/>
                </a:solidFill>
                <a:latin typeface="Calibri"/>
              </a:rPr>
              <a:t>RESUMEN CARA A</a:t>
            </a:r>
            <a:endParaRPr b="0" lang="es-ES" sz="4400" spc="-1" strike="noStrike">
              <a:solidFill>
                <a:srgbClr val="000000"/>
              </a:solidFill>
              <a:latin typeface="Calibri"/>
            </a:endParaRPr>
          </a:p>
        </p:txBody>
      </p:sp>
      <p:sp>
        <p:nvSpPr>
          <p:cNvPr id="305" name="TextShape 2"/>
          <p:cNvSpPr txBox="1"/>
          <p:nvPr/>
        </p:nvSpPr>
        <p:spPr>
          <a:xfrm>
            <a:off x="457200" y="1600200"/>
            <a:ext cx="8229240" cy="4525560"/>
          </a:xfrm>
          <a:prstGeom prst="rect">
            <a:avLst/>
          </a:prstGeom>
          <a:noFill/>
          <a:ln w="0">
            <a:noFill/>
          </a:ln>
        </p:spPr>
        <p:txBody>
          <a:bodyPr>
            <a:normAutofit/>
          </a:bodyPr>
          <a:p>
            <a:pPr marL="343080" indent="-342720">
              <a:lnSpc>
                <a:spcPct val="100000"/>
              </a:lnSpc>
              <a:spcBef>
                <a:spcPts val="641"/>
              </a:spcBef>
              <a:buClr>
                <a:srgbClr val="000000"/>
              </a:buClr>
              <a:buFont typeface="Arial"/>
              <a:buChar char="•"/>
            </a:pPr>
            <a:r>
              <a:rPr b="1" lang="ca-ES" sz="3200" spc="-1" strike="noStrike">
                <a:solidFill>
                  <a:srgbClr val="000000"/>
                </a:solidFill>
                <a:latin typeface="Calibri"/>
              </a:rPr>
              <a:t>IUNZTIR</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lang="ca-ES" sz="3200" spc="-1" strike="noStrike">
                <a:solidFill>
                  <a:srgbClr val="000000"/>
                </a:solidFill>
                <a:latin typeface="Calibri"/>
              </a:rPr>
              <a:t>QUEMADOR DE PLATA DE ACEITE Y RESINA Y DE FLORES DEL CAMPO REUTILIZABLE</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lang="ca-ES" sz="3200" spc="-1" strike="noStrike">
                <a:solidFill>
                  <a:srgbClr val="000000"/>
                </a:solidFill>
                <a:latin typeface="Calibri"/>
              </a:rPr>
              <a:t>DESEO DILUIDO MÁS TARDE  NO NOS FUE IGUAL NO HABER ENCONTRADO HIERBA LIMONADA. NALTINGE-BIDU HA ENCONTRADO PARA LA CIUDAD OBJETO COMO EXVOTO UN SEBESTER</a:t>
            </a:r>
            <a:endParaRPr b="0" lang="es-E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TextShape 1"/>
          <p:cNvSpPr txBox="1"/>
          <p:nvPr/>
        </p:nvSpPr>
        <p:spPr>
          <a:xfrm>
            <a:off x="457200" y="274680"/>
            <a:ext cx="8229240" cy="1142640"/>
          </a:xfrm>
          <a:prstGeom prst="rect">
            <a:avLst/>
          </a:prstGeom>
          <a:noFill/>
          <a:ln w="0">
            <a:noFill/>
          </a:ln>
        </p:spPr>
        <p:txBody>
          <a:bodyPr anchor="ctr">
            <a:noAutofit/>
          </a:bodyPr>
          <a:p>
            <a:pPr algn="ctr">
              <a:lnSpc>
                <a:spcPct val="100000"/>
              </a:lnSpc>
            </a:pPr>
            <a:r>
              <a:rPr b="0" lang="ca-ES" sz="4400" spc="-1" strike="noStrike">
                <a:solidFill>
                  <a:srgbClr val="000000"/>
                </a:solidFill>
                <a:latin typeface="Calibri"/>
              </a:rPr>
              <a:t>COMENTARIO</a:t>
            </a:r>
            <a:endParaRPr b="0" lang="es-ES" sz="4400" spc="-1" strike="noStrike">
              <a:solidFill>
                <a:srgbClr val="000000"/>
              </a:solidFill>
              <a:latin typeface="Calibri"/>
            </a:endParaRPr>
          </a:p>
        </p:txBody>
      </p:sp>
      <p:sp>
        <p:nvSpPr>
          <p:cNvPr id="307" name="TextShape 2"/>
          <p:cNvSpPr txBox="1"/>
          <p:nvPr/>
        </p:nvSpPr>
        <p:spPr>
          <a:xfrm>
            <a:off x="457200" y="1600200"/>
            <a:ext cx="8229240" cy="4525560"/>
          </a:xfrm>
          <a:prstGeom prst="rect">
            <a:avLst/>
          </a:prstGeom>
          <a:noFill/>
          <a:ln w="0">
            <a:noFill/>
          </a:ln>
        </p:spPr>
        <p:txBody>
          <a:bodyPr>
            <a:normAutofit fontScale="40000"/>
          </a:bodyPr>
          <a:p>
            <a:pPr marL="343080" indent="-342720">
              <a:lnSpc>
                <a:spcPct val="100000"/>
              </a:lnSpc>
              <a:spcBef>
                <a:spcPts val="641"/>
              </a:spcBef>
              <a:buClr>
                <a:srgbClr val="000000"/>
              </a:buClr>
              <a:buFont typeface="Arial"/>
              <a:buChar char="•"/>
            </a:pPr>
            <a:r>
              <a:rPr b="1" lang="ca-ES" sz="3200" spc="-1" strike="noStrike">
                <a:solidFill>
                  <a:srgbClr val="000000"/>
                </a:solidFill>
                <a:latin typeface="Calibri"/>
              </a:rPr>
              <a:t>SE DESPRENDE DEL ESCRITO QUE LA RELACIÓN COMERCIAL ES DE TRUEQUE CON RESERVAS (RESTITUIR) EXCEPTO LA COMISIÓN EN MONEDAS DE PLATA QUE SE ADJUDICAN LOS COMERCIANTES. EL NUMERAL “VEINTE” ‘BINIKE’ ES DISTINTO DE LOS DEL SIGNATARIO QUE ES ‘OŔKEI’ (OGEI).</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lang="ca-ES" sz="3200" spc="-1" strike="noStrike">
                <a:solidFill>
                  <a:srgbClr val="000000"/>
                </a:solidFill>
                <a:latin typeface="Calibri"/>
              </a:rPr>
              <a:t>LA DIFERENCIA ESCRITA ENTRE ‘EŔOK’ Y EŔOKE’ INDICARÍA PARA ESTE ÚLTIMO UNA PRONUNCIACIÓN AGUDA: ‘EŔOKÉ’.</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lang="ca-ES" sz="3200" spc="-1" strike="noStrike">
                <a:solidFill>
                  <a:srgbClr val="000000"/>
                </a:solidFill>
                <a:latin typeface="Calibri"/>
              </a:rPr>
              <a:t>LAS PALABRAS DE QUIVALENCIA SON ‘EGIK’ “HACE, COMPENSA”;  ‘UŔKE ‘UREKE / OREKA’ “EQUILIBRIO DE VALOR; ‘ASGANDIZ’ ATS-IGAN-DIZ “RESTITUIR ELLOS”</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lang="ca-ES" sz="3200" spc="-1" strike="noStrike">
                <a:solidFill>
                  <a:srgbClr val="000000"/>
                </a:solidFill>
                <a:latin typeface="Calibri"/>
              </a:rPr>
              <a:t>LOS NUMERALES GRIEGOS sssX “SEIS, SEIS, SEIS, ?” ES DE DIFICIL INTERPRETACIÓN </a:t>
            </a:r>
            <a:endParaRPr b="0" lang="es-E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lang="ca-ES" sz="3200" spc="-1" strike="noStrike">
                <a:solidFill>
                  <a:srgbClr val="000000"/>
                </a:solidFill>
                <a:latin typeface="Calibri"/>
              </a:rPr>
              <a:t>‘</a:t>
            </a:r>
            <a:r>
              <a:rPr b="1" lang="ca-ES" sz="3200" spc="-1" strike="noStrike">
                <a:solidFill>
                  <a:srgbClr val="000000"/>
                </a:solidFill>
                <a:latin typeface="Calibri"/>
              </a:rPr>
              <a:t>TAGIS’ DEBE SER COMO EL “TAGIN” PLATO TÍPICO CON TAPADERA CÓNICA CON ASA DEL NORTE DE ÁFRICA.</a:t>
            </a:r>
            <a:endParaRPr b="0" lang="es-E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TextShape 1"/>
          <p:cNvSpPr txBox="1"/>
          <p:nvPr/>
        </p:nvSpPr>
        <p:spPr>
          <a:xfrm>
            <a:off x="457200" y="274680"/>
            <a:ext cx="8229240" cy="1142640"/>
          </a:xfrm>
          <a:prstGeom prst="rect">
            <a:avLst/>
          </a:prstGeom>
          <a:noFill/>
          <a:ln w="0">
            <a:noFill/>
          </a:ln>
        </p:spPr>
        <p:txBody>
          <a:bodyPr anchor="ctr">
            <a:normAutofit fontScale="90000"/>
          </a:bodyPr>
          <a:p>
            <a:pPr algn="ctr">
              <a:lnSpc>
                <a:spcPct val="100000"/>
              </a:lnSpc>
            </a:pPr>
            <a:r>
              <a:rPr b="0" lang="ca-ES" sz="4400" spc="-1" strike="noStrike">
                <a:solidFill>
                  <a:srgbClr val="000000"/>
                </a:solidFill>
                <a:latin typeface="Calibri"/>
              </a:rPr>
              <a:t>CERÁMICA Y TERRACOTA DEL POBLADO</a:t>
            </a:r>
            <a:endParaRPr b="0" lang="es-ES" sz="4400" spc="-1" strike="noStrike">
              <a:solidFill>
                <a:srgbClr val="000000"/>
              </a:solidFill>
              <a:latin typeface="Calibri"/>
            </a:endParaRPr>
          </a:p>
        </p:txBody>
      </p:sp>
      <p:pic>
        <p:nvPicPr>
          <p:cNvPr id="87" name="Picture 2" descr=""/>
          <p:cNvPicPr/>
          <p:nvPr/>
        </p:nvPicPr>
        <p:blipFill>
          <a:blip r:embed="rId1"/>
          <a:stretch/>
        </p:blipFill>
        <p:spPr>
          <a:xfrm>
            <a:off x="395640" y="1556640"/>
            <a:ext cx="4320000" cy="4241520"/>
          </a:xfrm>
          <a:prstGeom prst="rect">
            <a:avLst/>
          </a:prstGeom>
          <a:ln w="0">
            <a:noFill/>
          </a:ln>
        </p:spPr>
      </p:pic>
      <p:pic>
        <p:nvPicPr>
          <p:cNvPr id="88" name="Picture 3" descr=""/>
          <p:cNvPicPr/>
          <p:nvPr/>
        </p:nvPicPr>
        <p:blipFill>
          <a:blip r:embed="rId2"/>
          <a:stretch/>
        </p:blipFill>
        <p:spPr>
          <a:xfrm>
            <a:off x="5304240" y="1628640"/>
            <a:ext cx="2448360" cy="4104000"/>
          </a:xfrm>
          <a:prstGeom prst="rect">
            <a:avLst/>
          </a:prstGeom>
          <a:ln w="0">
            <a:noFill/>
          </a:ln>
        </p:spPr>
      </p:pic>
      <p:sp>
        <p:nvSpPr>
          <p:cNvPr id="89" name="CustomShape 2"/>
          <p:cNvSpPr/>
          <p:nvPr/>
        </p:nvSpPr>
        <p:spPr>
          <a:xfrm>
            <a:off x="574560" y="6165360"/>
            <a:ext cx="8471520" cy="63900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ca-ES" sz="1800" spc="-1" strike="noStrike">
                <a:solidFill>
                  <a:srgbClr val="000000"/>
                </a:solidFill>
                <a:latin typeface="Calibri"/>
              </a:rPr>
              <a:t>EL JINETE ESTÁ SENTADO DE LADO. EN AQUELLA ÉPOCA NO HABÍAN ESPUELAS, PERO </a:t>
            </a:r>
            <a:endParaRPr b="0" lang="ca-ES" sz="1800" spc="-1" strike="noStrike">
              <a:latin typeface="Arial"/>
            </a:endParaRPr>
          </a:p>
          <a:p>
            <a:pPr>
              <a:lnSpc>
                <a:spcPct val="100000"/>
              </a:lnSpc>
            </a:pPr>
            <a:r>
              <a:rPr b="0" lang="ca-ES" sz="1800" spc="-1" strike="noStrike">
                <a:solidFill>
                  <a:srgbClr val="000000"/>
                </a:solidFill>
                <a:latin typeface="Calibri"/>
              </a:rPr>
              <a:t>VEMOS QUE UTILIZABAN UNA ESPECIE DE CALZADO CON TALONES QUE LAS SUSTITUÍAN  </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TextShape 1"/>
          <p:cNvSpPr txBox="1"/>
          <p:nvPr/>
        </p:nvSpPr>
        <p:spPr>
          <a:xfrm>
            <a:off x="457200" y="274680"/>
            <a:ext cx="8229240" cy="1142640"/>
          </a:xfrm>
          <a:prstGeom prst="rect">
            <a:avLst/>
          </a:prstGeom>
          <a:noFill/>
          <a:ln w="0">
            <a:noFill/>
          </a:ln>
        </p:spPr>
        <p:txBody>
          <a:bodyPr anchor="ctr">
            <a:noAutofit/>
          </a:bodyPr>
          <a:p>
            <a:endParaRPr b="0" lang="es-ES" sz="1800" spc="-1" strike="noStrike">
              <a:solidFill>
                <a:srgbClr val="000000"/>
              </a:solidFill>
              <a:latin typeface="Calibri"/>
            </a:endParaRPr>
          </a:p>
        </p:txBody>
      </p:sp>
      <p:pic>
        <p:nvPicPr>
          <p:cNvPr id="309" name="Picture 2" descr="C:\Users\Antoni\Desktop\TONI\IBERIC\fotos\nadal9.jpg"/>
          <p:cNvPicPr/>
          <p:nvPr/>
        </p:nvPicPr>
        <p:blipFill>
          <a:blip r:embed="rId1"/>
          <a:stretch/>
        </p:blipFill>
        <p:spPr>
          <a:xfrm>
            <a:off x="3003480" y="3573000"/>
            <a:ext cx="2524320" cy="2449080"/>
          </a:xfrm>
          <a:prstGeom prst="rect">
            <a:avLst/>
          </a:prstGeom>
          <a:ln w="0">
            <a:noFill/>
          </a:ln>
        </p:spPr>
      </p:pic>
      <p:pic>
        <p:nvPicPr>
          <p:cNvPr id="310" name="Picture 4" descr=""/>
          <p:cNvPicPr/>
          <p:nvPr/>
        </p:nvPicPr>
        <p:blipFill>
          <a:blip r:embed="rId2"/>
          <a:stretch/>
        </p:blipFill>
        <p:spPr>
          <a:xfrm>
            <a:off x="3365640" y="1700640"/>
            <a:ext cx="1800000" cy="1996560"/>
          </a:xfrm>
          <a:prstGeom prst="rect">
            <a:avLst/>
          </a:prstGeom>
          <a:ln w="0">
            <a:noFill/>
          </a:ln>
        </p:spPr>
      </p:pic>
      <p:pic>
        <p:nvPicPr>
          <p:cNvPr id="311" name="Picture 6" descr=""/>
          <p:cNvPicPr/>
          <p:nvPr/>
        </p:nvPicPr>
        <p:blipFill>
          <a:blip r:embed="rId3"/>
          <a:stretch/>
        </p:blipFill>
        <p:spPr>
          <a:xfrm>
            <a:off x="2699640" y="404640"/>
            <a:ext cx="2877120" cy="1367640"/>
          </a:xfrm>
          <a:prstGeom prst="rect">
            <a:avLst/>
          </a:prstGeom>
          <a:ln w="0">
            <a:noFill/>
          </a:ln>
        </p:spPr>
      </p:pic>
      <p:sp>
        <p:nvSpPr>
          <p:cNvPr id="312" name="CustomShape 2"/>
          <p:cNvSpPr/>
          <p:nvPr/>
        </p:nvSpPr>
        <p:spPr>
          <a:xfrm>
            <a:off x="3740760" y="6093360"/>
            <a:ext cx="136980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2400" spc="-1" strike="noStrike">
                <a:solidFill>
                  <a:srgbClr val="000000"/>
                </a:solidFill>
                <a:latin typeface="Calibri"/>
              </a:rPr>
              <a:t>SALUDOS</a:t>
            </a:r>
            <a:endParaRPr b="0" lang="ca-ES" sz="2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682920" y="548640"/>
            <a:ext cx="7772040" cy="1469520"/>
          </a:xfrm>
          <a:prstGeom prst="rect">
            <a:avLst/>
          </a:prstGeom>
          <a:noFill/>
          <a:ln w="0">
            <a:noFill/>
          </a:ln>
        </p:spPr>
        <p:txBody>
          <a:bodyPr anchor="ctr">
            <a:normAutofit/>
          </a:bodyPr>
          <a:p>
            <a:pPr algn="ctr">
              <a:lnSpc>
                <a:spcPct val="100000"/>
              </a:lnSpc>
            </a:pPr>
            <a:r>
              <a:rPr b="0" lang="ca-ES" sz="4400" spc="-1" strike="noStrike">
                <a:solidFill>
                  <a:srgbClr val="000000"/>
                </a:solidFill>
                <a:latin typeface="Calibri"/>
              </a:rPr>
              <a:t>PLOMO DE ALCOI DE LENGUA</a:t>
            </a:r>
            <a:br/>
            <a:r>
              <a:rPr b="0" lang="ca-ES" sz="4400" spc="-1" strike="noStrike">
                <a:solidFill>
                  <a:srgbClr val="000000"/>
                </a:solidFill>
                <a:latin typeface="Calibri"/>
              </a:rPr>
              <a:t>IBÉRICA CON ESCRITURA GRIEGA </a:t>
            </a:r>
            <a:endParaRPr b="0" lang="es-ES" sz="4400" spc="-1" strike="noStrike">
              <a:solidFill>
                <a:srgbClr val="000000"/>
              </a:solidFill>
              <a:latin typeface="Calibri"/>
            </a:endParaRPr>
          </a:p>
        </p:txBody>
      </p:sp>
      <p:sp>
        <p:nvSpPr>
          <p:cNvPr id="91" name="TextShape 2"/>
          <p:cNvSpPr txBox="1"/>
          <p:nvPr/>
        </p:nvSpPr>
        <p:spPr>
          <a:xfrm>
            <a:off x="1371600" y="3886200"/>
            <a:ext cx="6400440" cy="1752120"/>
          </a:xfrm>
          <a:prstGeom prst="rect">
            <a:avLst/>
          </a:prstGeom>
          <a:noFill/>
          <a:ln w="0">
            <a:noFill/>
          </a:ln>
        </p:spPr>
        <p:txBody>
          <a:bodyPr>
            <a:noAutofit/>
          </a:bodyPr>
          <a:p>
            <a:pPr algn="ctr"/>
            <a:endParaRPr b="0" lang="ca-ES" sz="3200" spc="-1" strike="noStrike">
              <a:latin typeface="Arial"/>
            </a:endParaRPr>
          </a:p>
        </p:txBody>
      </p:sp>
      <p:pic>
        <p:nvPicPr>
          <p:cNvPr id="92" name="Picture 2" descr=""/>
          <p:cNvPicPr/>
          <p:nvPr/>
        </p:nvPicPr>
        <p:blipFill>
          <a:blip r:embed="rId1"/>
          <a:stretch/>
        </p:blipFill>
        <p:spPr>
          <a:xfrm>
            <a:off x="2064240" y="1917000"/>
            <a:ext cx="5009760" cy="4066920"/>
          </a:xfrm>
          <a:prstGeom prst="rect">
            <a:avLst/>
          </a:prstGeom>
          <a:ln w="0">
            <a:noFill/>
          </a:ln>
        </p:spPr>
      </p:pic>
      <p:sp>
        <p:nvSpPr>
          <p:cNvPr id="93" name="CustomShape 3"/>
          <p:cNvSpPr/>
          <p:nvPr/>
        </p:nvSpPr>
        <p:spPr>
          <a:xfrm>
            <a:off x="210600" y="6093360"/>
            <a:ext cx="9032400" cy="63900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s-ES" sz="1800" spc="-1" strike="noStrike">
                <a:solidFill>
                  <a:srgbClr val="000000"/>
                </a:solidFill>
                <a:latin typeface="Calibri"/>
              </a:rPr>
              <a:t>La cara superior es el anverso donde se explica el contenido principal de la misiva junto con la</a:t>
            </a:r>
            <a:endParaRPr b="0" lang="ca-ES" sz="1800" spc="-1" strike="noStrike">
              <a:latin typeface="Arial"/>
            </a:endParaRPr>
          </a:p>
          <a:p>
            <a:pPr>
              <a:lnSpc>
                <a:spcPct val="100000"/>
              </a:lnSpc>
            </a:pPr>
            <a:r>
              <a:rPr b="1" lang="es-ES" sz="1800" spc="-1" strike="noStrike">
                <a:solidFill>
                  <a:srgbClr val="000000"/>
                </a:solidFill>
                <a:latin typeface="Calibri"/>
              </a:rPr>
              <a:t>firma del comunicante, a la izquierda, sobre el mismo escrito. La cara inferior es el reverso.</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467640" y="188640"/>
            <a:ext cx="8434800" cy="1425960"/>
          </a:xfrm>
          <a:prstGeom prst="rect">
            <a:avLst/>
          </a:prstGeom>
          <a:noFill/>
          <a:ln w="0">
            <a:noFill/>
          </a:ln>
        </p:spPr>
        <p:txBody>
          <a:bodyPr anchor="ctr">
            <a:noAutofit/>
          </a:bodyPr>
          <a:p>
            <a:pPr algn="ctr">
              <a:lnSpc>
                <a:spcPct val="100000"/>
              </a:lnSpc>
            </a:pPr>
            <a:r>
              <a:rPr b="0" lang="ca-ES" sz="3600" spc="-1" strike="noStrike">
                <a:solidFill>
                  <a:srgbClr val="000000"/>
                </a:solidFill>
                <a:latin typeface="Calibri"/>
              </a:rPr>
              <a:t>COMPARACIÓN CON EL ALFABETO GRIEGO Y EL SIGNATARIO IBÉRICO </a:t>
            </a:r>
            <a:endParaRPr b="0" lang="es-ES" sz="3600" spc="-1" strike="noStrike">
              <a:solidFill>
                <a:srgbClr val="000000"/>
              </a:solidFill>
              <a:latin typeface="Calibri"/>
            </a:endParaRPr>
          </a:p>
        </p:txBody>
      </p:sp>
      <p:sp>
        <p:nvSpPr>
          <p:cNvPr id="95" name="TextShape 2"/>
          <p:cNvSpPr txBox="1"/>
          <p:nvPr/>
        </p:nvSpPr>
        <p:spPr>
          <a:xfrm>
            <a:off x="457200" y="1600200"/>
            <a:ext cx="8229240" cy="4525560"/>
          </a:xfrm>
          <a:prstGeom prst="rect">
            <a:avLst/>
          </a:prstGeom>
          <a:noFill/>
          <a:ln w="0">
            <a:noFill/>
          </a:ln>
        </p:spPr>
        <p:txBody>
          <a:bodyPr>
            <a:noAutofit/>
          </a:bodyPr>
          <a:p>
            <a:endParaRPr b="0" lang="es-ES" sz="3200" spc="-1" strike="noStrike">
              <a:solidFill>
                <a:srgbClr val="000000"/>
              </a:solidFill>
              <a:latin typeface="Calibri"/>
            </a:endParaRPr>
          </a:p>
        </p:txBody>
      </p:sp>
      <p:pic>
        <p:nvPicPr>
          <p:cNvPr id="96" name="Picture 2" descr=""/>
          <p:cNvPicPr/>
          <p:nvPr/>
        </p:nvPicPr>
        <p:blipFill>
          <a:blip r:embed="rId1"/>
          <a:stretch/>
        </p:blipFill>
        <p:spPr>
          <a:xfrm>
            <a:off x="467640" y="2679120"/>
            <a:ext cx="2701440" cy="2793600"/>
          </a:xfrm>
          <a:prstGeom prst="rect">
            <a:avLst/>
          </a:prstGeom>
          <a:ln w="0">
            <a:noFill/>
          </a:ln>
        </p:spPr>
      </p:pic>
      <p:pic>
        <p:nvPicPr>
          <p:cNvPr id="97" name="Picture 3" descr=""/>
          <p:cNvPicPr/>
          <p:nvPr/>
        </p:nvPicPr>
        <p:blipFill>
          <a:blip r:embed="rId2"/>
          <a:stretch/>
        </p:blipFill>
        <p:spPr>
          <a:xfrm>
            <a:off x="3201120" y="1772640"/>
            <a:ext cx="4241520" cy="3886200"/>
          </a:xfrm>
          <a:prstGeom prst="rect">
            <a:avLst/>
          </a:prstGeom>
          <a:ln w="0">
            <a:noFill/>
          </a:ln>
        </p:spPr>
      </p:pic>
      <p:sp>
        <p:nvSpPr>
          <p:cNvPr id="98" name="CustomShape 3"/>
          <p:cNvSpPr/>
          <p:nvPr/>
        </p:nvSpPr>
        <p:spPr>
          <a:xfrm>
            <a:off x="766440" y="5877360"/>
            <a:ext cx="811800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ca-ES" sz="1800" spc="-1" strike="noStrike">
                <a:solidFill>
                  <a:srgbClr val="000000"/>
                </a:solidFill>
                <a:latin typeface="Calibri"/>
              </a:rPr>
              <a:t>SE OBSERVA COMO LAS LINEAS DE LOS SIGNOS SIGUEN A LAS MAYÚSCULAS GRIEGAS </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493920" y="116640"/>
            <a:ext cx="8038080" cy="1079640"/>
          </a:xfrm>
          <a:prstGeom prst="rect">
            <a:avLst/>
          </a:prstGeom>
          <a:noFill/>
          <a:ln w="0">
            <a:noFill/>
          </a:ln>
        </p:spPr>
        <p:txBody>
          <a:bodyPr anchor="ctr">
            <a:normAutofit fontScale="75000"/>
          </a:bodyPr>
          <a:p>
            <a:pPr algn="ctr">
              <a:lnSpc>
                <a:spcPct val="100000"/>
              </a:lnSpc>
            </a:pPr>
            <a:r>
              <a:rPr b="1" lang="ca-ES" sz="3100" spc="-1" strike="noStrike">
                <a:solidFill>
                  <a:srgbClr val="000000"/>
                </a:solidFill>
                <a:latin typeface="Calibri"/>
              </a:rPr>
              <a:t>ALGUNAS EQUIVALENCIAS DE LOS ALFABETOS JÓNICO, IBÉRICO Y LATIN DE VOCALES Y CONSONANTES LÍQUIDAS</a:t>
            </a:r>
            <a:endParaRPr b="0" lang="es-ES" sz="3100" spc="-1" strike="noStrike">
              <a:solidFill>
                <a:srgbClr val="000000"/>
              </a:solidFill>
              <a:latin typeface="Calibri"/>
            </a:endParaRPr>
          </a:p>
        </p:txBody>
      </p:sp>
      <p:pic>
        <p:nvPicPr>
          <p:cNvPr id="100" name="Picture 2" descr=""/>
          <p:cNvPicPr/>
          <p:nvPr/>
        </p:nvPicPr>
        <p:blipFill>
          <a:blip r:embed="rId1"/>
          <a:stretch/>
        </p:blipFill>
        <p:spPr>
          <a:xfrm>
            <a:off x="6157080" y="2929320"/>
            <a:ext cx="1180800" cy="1234800"/>
          </a:xfrm>
          <a:prstGeom prst="rect">
            <a:avLst/>
          </a:prstGeom>
          <a:ln w="0">
            <a:noFill/>
          </a:ln>
        </p:spPr>
      </p:pic>
      <p:pic>
        <p:nvPicPr>
          <p:cNvPr id="101" name="Picture 3" descr=""/>
          <p:cNvPicPr/>
          <p:nvPr/>
        </p:nvPicPr>
        <p:blipFill>
          <a:blip r:embed="rId2"/>
          <a:stretch/>
        </p:blipFill>
        <p:spPr>
          <a:xfrm>
            <a:off x="6569640" y="3528360"/>
            <a:ext cx="306360" cy="264600"/>
          </a:xfrm>
          <a:prstGeom prst="rect">
            <a:avLst/>
          </a:prstGeom>
          <a:ln w="0">
            <a:noFill/>
          </a:ln>
        </p:spPr>
      </p:pic>
      <p:pic>
        <p:nvPicPr>
          <p:cNvPr id="102" name="Picture 4" descr=""/>
          <p:cNvPicPr/>
          <p:nvPr/>
        </p:nvPicPr>
        <p:blipFill>
          <a:blip r:embed="rId3"/>
          <a:stretch/>
        </p:blipFill>
        <p:spPr>
          <a:xfrm>
            <a:off x="6257880" y="3989880"/>
            <a:ext cx="960120" cy="623520"/>
          </a:xfrm>
          <a:prstGeom prst="rect">
            <a:avLst/>
          </a:prstGeom>
          <a:ln w="0">
            <a:noFill/>
          </a:ln>
        </p:spPr>
      </p:pic>
      <p:pic>
        <p:nvPicPr>
          <p:cNvPr id="103" name="Picture 5" descr=""/>
          <p:cNvPicPr/>
          <p:nvPr/>
        </p:nvPicPr>
        <p:blipFill>
          <a:blip r:embed="rId4"/>
          <a:stretch/>
        </p:blipFill>
        <p:spPr>
          <a:xfrm>
            <a:off x="3943080" y="2781000"/>
            <a:ext cx="1104480" cy="464760"/>
          </a:xfrm>
          <a:prstGeom prst="rect">
            <a:avLst/>
          </a:prstGeom>
          <a:ln w="0">
            <a:noFill/>
          </a:ln>
        </p:spPr>
      </p:pic>
      <p:pic>
        <p:nvPicPr>
          <p:cNvPr id="104" name="Picture 7" descr=""/>
          <p:cNvPicPr/>
          <p:nvPr/>
        </p:nvPicPr>
        <p:blipFill>
          <a:blip r:embed="rId5"/>
          <a:stretch/>
        </p:blipFill>
        <p:spPr>
          <a:xfrm>
            <a:off x="6138000" y="2174040"/>
            <a:ext cx="1199880" cy="456840"/>
          </a:xfrm>
          <a:prstGeom prst="rect">
            <a:avLst/>
          </a:prstGeom>
          <a:ln w="0">
            <a:noFill/>
          </a:ln>
        </p:spPr>
      </p:pic>
      <p:pic>
        <p:nvPicPr>
          <p:cNvPr id="105" name="Picture 8" descr=""/>
          <p:cNvPicPr/>
          <p:nvPr/>
        </p:nvPicPr>
        <p:blipFill>
          <a:blip r:embed="rId6"/>
          <a:stretch/>
        </p:blipFill>
        <p:spPr>
          <a:xfrm>
            <a:off x="315720" y="1424520"/>
            <a:ext cx="3030120" cy="5479560"/>
          </a:xfrm>
          <a:prstGeom prst="rect">
            <a:avLst/>
          </a:prstGeom>
          <a:ln w="0">
            <a:noFill/>
          </a:ln>
        </p:spPr>
      </p:pic>
      <p:pic>
        <p:nvPicPr>
          <p:cNvPr id="106" name="Picture 9" descr=""/>
          <p:cNvPicPr/>
          <p:nvPr/>
        </p:nvPicPr>
        <p:blipFill>
          <a:blip r:embed="rId7"/>
          <a:stretch/>
        </p:blipFill>
        <p:spPr>
          <a:xfrm>
            <a:off x="3829680" y="2133000"/>
            <a:ext cx="1345680" cy="455400"/>
          </a:xfrm>
          <a:prstGeom prst="rect">
            <a:avLst/>
          </a:prstGeom>
          <a:ln w="0">
            <a:noFill/>
          </a:ln>
        </p:spPr>
      </p:pic>
      <p:pic>
        <p:nvPicPr>
          <p:cNvPr id="107" name="Picture 2" descr=""/>
          <p:cNvPicPr/>
          <p:nvPr/>
        </p:nvPicPr>
        <p:blipFill>
          <a:blip r:embed="rId8"/>
          <a:stretch/>
        </p:blipFill>
        <p:spPr>
          <a:xfrm>
            <a:off x="3952080" y="3420360"/>
            <a:ext cx="1209240" cy="480600"/>
          </a:xfrm>
          <a:prstGeom prst="rect">
            <a:avLst/>
          </a:prstGeom>
          <a:ln w="0">
            <a:noFill/>
          </a:ln>
        </p:spPr>
      </p:pic>
      <p:pic>
        <p:nvPicPr>
          <p:cNvPr id="108" name="Picture 4" descr=""/>
          <p:cNvPicPr/>
          <p:nvPr/>
        </p:nvPicPr>
        <p:blipFill>
          <a:blip r:embed="rId9"/>
          <a:stretch/>
        </p:blipFill>
        <p:spPr>
          <a:xfrm>
            <a:off x="3943080" y="4164840"/>
            <a:ext cx="1361880" cy="488520"/>
          </a:xfrm>
          <a:prstGeom prst="rect">
            <a:avLst/>
          </a:prstGeom>
          <a:ln w="0">
            <a:noFill/>
          </a:ln>
        </p:spPr>
      </p:pic>
      <p:pic>
        <p:nvPicPr>
          <p:cNvPr id="109" name="Picture 5" descr=""/>
          <p:cNvPicPr/>
          <p:nvPr/>
        </p:nvPicPr>
        <p:blipFill>
          <a:blip r:embed="rId10"/>
          <a:stretch/>
        </p:blipFill>
        <p:spPr>
          <a:xfrm>
            <a:off x="3886200" y="4747320"/>
            <a:ext cx="1418760" cy="639360"/>
          </a:xfrm>
          <a:prstGeom prst="rect">
            <a:avLst/>
          </a:prstGeom>
          <a:ln w="0">
            <a:noFill/>
          </a:ln>
        </p:spPr>
      </p:pic>
      <p:sp>
        <p:nvSpPr>
          <p:cNvPr id="110" name="CustomShape 2"/>
          <p:cNvSpPr/>
          <p:nvPr/>
        </p:nvSpPr>
        <p:spPr>
          <a:xfrm>
            <a:off x="6876360" y="3420360"/>
            <a:ext cx="57564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s-ES" sz="1800" spc="-1" strike="noStrike">
                <a:solidFill>
                  <a:srgbClr val="000000"/>
                </a:solidFill>
                <a:latin typeface="Calibri"/>
              </a:rPr>
              <a:t>RR</a:t>
            </a:r>
            <a:endParaRPr b="0" lang="ca-ES" sz="1800" spc="-1" strike="noStrike">
              <a:latin typeface="Arial"/>
            </a:endParaRPr>
          </a:p>
        </p:txBody>
      </p:sp>
      <p:sp>
        <p:nvSpPr>
          <p:cNvPr id="111" name="CustomShape 3"/>
          <p:cNvSpPr/>
          <p:nvPr/>
        </p:nvSpPr>
        <p:spPr>
          <a:xfrm>
            <a:off x="3448080" y="5216040"/>
            <a:ext cx="5676480" cy="17362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s-ES" sz="1800" spc="-1" strike="noStrike">
                <a:solidFill>
                  <a:srgbClr val="000000"/>
                </a:solidFill>
                <a:latin typeface="Calibri"/>
              </a:rPr>
              <a:t>La grafía de las letras N y S son parecidas en los tres </a:t>
            </a:r>
            <a:endParaRPr b="0" lang="ca-ES" sz="1800" spc="-1" strike="noStrike">
              <a:latin typeface="Arial"/>
            </a:endParaRPr>
          </a:p>
          <a:p>
            <a:pPr>
              <a:lnSpc>
                <a:spcPct val="100000"/>
              </a:lnSpc>
            </a:pPr>
            <a:r>
              <a:rPr b="1" lang="es-ES" sz="1800" spc="-1" strike="noStrike">
                <a:solidFill>
                  <a:srgbClr val="000000"/>
                </a:solidFill>
                <a:latin typeface="Calibri"/>
              </a:rPr>
              <a:t>alfabetos.</a:t>
            </a:r>
            <a:r>
              <a:rPr b="1" lang="ca-ES" sz="1800" spc="-1" strike="noStrike">
                <a:solidFill>
                  <a:srgbClr val="000000"/>
                </a:solidFill>
                <a:latin typeface="Calibri"/>
              </a:rPr>
              <a:t> </a:t>
            </a:r>
            <a:endParaRPr b="0" lang="ca-ES" sz="1800" spc="-1" strike="noStrike">
              <a:latin typeface="Arial"/>
            </a:endParaRPr>
          </a:p>
          <a:p>
            <a:pPr>
              <a:lnSpc>
                <a:spcPct val="100000"/>
              </a:lnSpc>
            </a:pPr>
            <a:r>
              <a:rPr b="1" lang="es-ES" sz="1800" spc="-1" strike="noStrike">
                <a:solidFill>
                  <a:srgbClr val="000000"/>
                </a:solidFill>
                <a:latin typeface="Calibri"/>
              </a:rPr>
              <a:t>En este escrito palabras con Z resultan escritas con S</a:t>
            </a:r>
            <a:endParaRPr b="0" lang="ca-ES" sz="1800" spc="-1" strike="noStrike">
              <a:latin typeface="Arial"/>
            </a:endParaRPr>
          </a:p>
          <a:p>
            <a:pPr>
              <a:lnSpc>
                <a:spcPct val="100000"/>
              </a:lnSpc>
            </a:pPr>
            <a:r>
              <a:rPr b="1" lang="es-ES" sz="1800" spc="-1" strike="noStrike">
                <a:solidFill>
                  <a:srgbClr val="000000"/>
                </a:solidFill>
                <a:latin typeface="Calibri"/>
              </a:rPr>
              <a:t>en el signatario ibérico</a:t>
            </a:r>
            <a:r>
              <a:rPr b="1" lang="ca-ES" sz="1800" spc="-1" strike="noStrike">
                <a:solidFill>
                  <a:srgbClr val="000000"/>
                </a:solidFill>
                <a:latin typeface="Calibri"/>
              </a:rPr>
              <a:t>. El sonido de la Z es la catalana</a:t>
            </a:r>
            <a:endParaRPr b="0" lang="ca-ES" sz="1800" spc="-1" strike="noStrike">
              <a:latin typeface="Arial"/>
            </a:endParaRPr>
          </a:p>
          <a:p>
            <a:pPr>
              <a:lnSpc>
                <a:spcPct val="100000"/>
              </a:lnSpc>
            </a:pPr>
            <a:r>
              <a:rPr b="1" lang="ca-ES" sz="1800" spc="-1" strike="noStrike">
                <a:solidFill>
                  <a:srgbClr val="000000"/>
                </a:solidFill>
                <a:latin typeface="Calibri"/>
              </a:rPr>
              <a:t>o francesa y puede representar la Ś ibérica convencionada</a:t>
            </a:r>
            <a:endParaRPr b="0" lang="ca-ES" sz="1800" spc="-1" strike="noStrike">
              <a:latin typeface="Arial"/>
            </a:endParaRPr>
          </a:p>
          <a:p>
            <a:pPr>
              <a:lnSpc>
                <a:spcPct val="100000"/>
              </a:lnSpc>
            </a:pPr>
            <a:r>
              <a:rPr b="0" lang="ca-ES" sz="1800" spc="-1" strike="noStrike">
                <a:solidFill>
                  <a:srgbClr val="000000"/>
                </a:solidFill>
                <a:latin typeface="Calibri"/>
              </a:rPr>
              <a:t> </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539640" y="274680"/>
            <a:ext cx="8146800" cy="849600"/>
          </a:xfrm>
          <a:prstGeom prst="rect">
            <a:avLst/>
          </a:prstGeom>
          <a:noFill/>
          <a:ln w="0">
            <a:noFill/>
          </a:ln>
        </p:spPr>
        <p:txBody>
          <a:bodyPr anchor="ctr">
            <a:normAutofit/>
          </a:bodyPr>
          <a:p>
            <a:pPr algn="ctr">
              <a:lnSpc>
                <a:spcPct val="100000"/>
              </a:lnSpc>
            </a:pPr>
            <a:r>
              <a:rPr b="0" lang="ca-ES" sz="3600" spc="-1" strike="noStrike">
                <a:solidFill>
                  <a:srgbClr val="000000"/>
                </a:solidFill>
                <a:latin typeface="Calibri"/>
              </a:rPr>
              <a:t>OCLUSIVAS FUERTES AL FINAL DE PALABRA</a:t>
            </a:r>
            <a:endParaRPr b="0" lang="es-ES" sz="3600" spc="-1" strike="noStrike">
              <a:solidFill>
                <a:srgbClr val="000000"/>
              </a:solidFill>
              <a:latin typeface="Calibri"/>
            </a:endParaRPr>
          </a:p>
        </p:txBody>
      </p:sp>
      <p:sp>
        <p:nvSpPr>
          <p:cNvPr id="113" name="TextShape 2"/>
          <p:cNvSpPr txBox="1"/>
          <p:nvPr/>
        </p:nvSpPr>
        <p:spPr>
          <a:xfrm>
            <a:off x="395640" y="1412640"/>
            <a:ext cx="8229240" cy="4525560"/>
          </a:xfrm>
          <a:prstGeom prst="rect">
            <a:avLst/>
          </a:prstGeom>
          <a:noFill/>
          <a:ln w="0">
            <a:noFill/>
          </a:ln>
        </p:spPr>
        <p:txBody>
          <a:bodyPr>
            <a:normAutofit/>
          </a:bodyPr>
          <a:p>
            <a:pPr marL="343080" indent="-342720">
              <a:lnSpc>
                <a:spcPct val="100000"/>
              </a:lnSpc>
              <a:spcBef>
                <a:spcPts val="561"/>
              </a:spcBef>
              <a:buClr>
                <a:srgbClr val="000000"/>
              </a:buClr>
              <a:buFont typeface="Arial"/>
              <a:buChar char="•"/>
            </a:pPr>
            <a:r>
              <a:rPr b="0" lang="ca-ES" sz="2800" spc="-1" strike="noStrike">
                <a:solidFill>
                  <a:srgbClr val="000000"/>
                </a:solidFill>
                <a:latin typeface="Calibri"/>
              </a:rPr>
              <a:t>BASK en signatario se leiría BAZKE</a:t>
            </a:r>
            <a:endParaRPr b="0" lang="es-E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ca-ES" sz="2800" spc="-1" strike="noStrike">
                <a:solidFill>
                  <a:srgbClr val="000000"/>
                </a:solidFill>
                <a:latin typeface="Calibri"/>
              </a:rPr>
              <a:t>SALIRG en signatario ZALIRKE</a:t>
            </a:r>
            <a:endParaRPr b="0" lang="es-E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ca-ES" sz="2800" spc="-1" strike="noStrike">
                <a:solidFill>
                  <a:srgbClr val="000000"/>
                </a:solidFill>
                <a:latin typeface="Calibri"/>
              </a:rPr>
              <a:t>DID en signatario TITE / DIDE </a:t>
            </a:r>
            <a:endParaRPr b="0" lang="es-E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ca-ES" sz="2800" spc="-1" strike="noStrike">
                <a:solidFill>
                  <a:srgbClr val="000000"/>
                </a:solidFill>
                <a:latin typeface="Calibri"/>
              </a:rPr>
              <a:t>BAGAŔOK en signatario BAKAŔ EŔOKE</a:t>
            </a:r>
            <a:endParaRPr b="0" lang="es-E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ca-ES" sz="2800" spc="-1" strike="noStrike">
                <a:solidFill>
                  <a:srgbClr val="000000"/>
                </a:solidFill>
                <a:latin typeface="Calibri"/>
              </a:rPr>
              <a:t>TEBIND en signatario TEBINTE</a:t>
            </a:r>
            <a:endParaRPr b="0" lang="es-E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ca-ES" sz="2800" spc="-1" strike="noStrike">
                <a:solidFill>
                  <a:srgbClr val="000000"/>
                </a:solidFill>
                <a:latin typeface="Calibri"/>
              </a:rPr>
              <a:t>TAGISGAŔOK en signatario TAGIS KARO EŔOKE</a:t>
            </a:r>
            <a:endParaRPr b="0" lang="es-E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ca-ES" sz="2800" spc="-1" strike="noStrike">
                <a:solidFill>
                  <a:srgbClr val="000000"/>
                </a:solidFill>
                <a:latin typeface="Calibri"/>
              </a:rPr>
              <a:t>GAIT en signatario KAITE</a:t>
            </a:r>
            <a:endParaRPr b="0" lang="es-ES" sz="2800" spc="-1" strike="noStrike">
              <a:solidFill>
                <a:srgbClr val="000000"/>
              </a:solidFill>
              <a:latin typeface="Calibri"/>
            </a:endParaRPr>
          </a:p>
          <a:p>
            <a:pPr>
              <a:lnSpc>
                <a:spcPct val="100000"/>
              </a:lnSpc>
              <a:spcBef>
                <a:spcPts val="641"/>
              </a:spcBef>
            </a:pPr>
            <a:endParaRPr b="0" lang="es-ES" sz="2800" spc="-1" strike="noStrike">
              <a:solidFill>
                <a:srgbClr val="000000"/>
              </a:solidFill>
              <a:latin typeface="Calibri"/>
            </a:endParaRPr>
          </a:p>
        </p:txBody>
      </p:sp>
      <p:sp>
        <p:nvSpPr>
          <p:cNvPr id="114" name="CustomShape 3"/>
          <p:cNvSpPr/>
          <p:nvPr/>
        </p:nvSpPr>
        <p:spPr>
          <a:xfrm>
            <a:off x="155520" y="5103720"/>
            <a:ext cx="8915040" cy="17362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s-ES" sz="1800" spc="-1" strike="noStrike">
                <a:solidFill>
                  <a:srgbClr val="000000"/>
                </a:solidFill>
                <a:latin typeface="Calibri"/>
              </a:rPr>
              <a:t>SIGNIFICA QUE LA LENGUA IBÉRICA SE PRONUNCIARÍA COMO INDICA EL ALFABETO JÓNICO</a:t>
            </a:r>
            <a:endParaRPr b="0" lang="ca-ES" sz="1800" spc="-1" strike="noStrike">
              <a:latin typeface="Arial"/>
            </a:endParaRPr>
          </a:p>
          <a:p>
            <a:pPr>
              <a:lnSpc>
                <a:spcPct val="100000"/>
              </a:lnSpc>
            </a:pPr>
            <a:r>
              <a:rPr b="1" lang="es-ES" sz="1800" spc="-1" strike="noStrike">
                <a:solidFill>
                  <a:srgbClr val="000000"/>
                </a:solidFill>
                <a:latin typeface="Calibri"/>
              </a:rPr>
              <a:t>Y QUE EL SIGNATARIO ERA LA FORMA ADOPTADA EN SU TIEMPO QUE PREVALECIÓ SOBRE EL</a:t>
            </a:r>
            <a:endParaRPr b="0" lang="ca-ES" sz="1800" spc="-1" strike="noStrike">
              <a:latin typeface="Arial"/>
            </a:endParaRPr>
          </a:p>
          <a:p>
            <a:pPr>
              <a:lnSpc>
                <a:spcPct val="100000"/>
              </a:lnSpc>
            </a:pPr>
            <a:r>
              <a:rPr b="1" lang="es-ES" sz="1800" spc="-1" strike="noStrike">
                <a:solidFill>
                  <a:srgbClr val="000000"/>
                </a:solidFill>
                <a:latin typeface="Calibri"/>
              </a:rPr>
              <a:t>GRIEGO I EL LATÍN COMO REPRESENTACIÓN CULTURAL PROPIA DEBIDO A SU RELIGIÓN QUE</a:t>
            </a:r>
            <a:endParaRPr b="0" lang="ca-ES" sz="1800" spc="-1" strike="noStrike">
              <a:latin typeface="Arial"/>
            </a:endParaRPr>
          </a:p>
          <a:p>
            <a:pPr>
              <a:lnSpc>
                <a:spcPct val="100000"/>
              </a:lnSpc>
            </a:pPr>
            <a:r>
              <a:rPr b="1" lang="es-ES" sz="1800" spc="-1" strike="noStrike">
                <a:solidFill>
                  <a:srgbClr val="000000"/>
                </a:solidFill>
                <a:latin typeface="Calibri"/>
              </a:rPr>
              <a:t>CONSIDERABA LA ESCRITURA  COMO SAGRADA. OCURRIÓ CON EL SIGNATARIO DE</a:t>
            </a:r>
            <a:endParaRPr b="0" lang="ca-ES" sz="1800" spc="-1" strike="noStrike">
              <a:latin typeface="Arial"/>
            </a:endParaRPr>
          </a:p>
          <a:p>
            <a:pPr>
              <a:lnSpc>
                <a:spcPct val="100000"/>
              </a:lnSpc>
            </a:pPr>
            <a:r>
              <a:rPr b="1" lang="es-ES" sz="1800" spc="-1" strike="noStrike">
                <a:solidFill>
                  <a:srgbClr val="000000"/>
                </a:solidFill>
                <a:latin typeface="Calibri"/>
              </a:rPr>
              <a:t>CHIPRE Y LOS JEROGLÍFICOS EGIPCIOS QUE CONTINUARON ESCRIBIÉNDOS SIGLOS DESPUÉS</a:t>
            </a:r>
            <a:endParaRPr b="0" lang="ca-ES" sz="1800" spc="-1" strike="noStrike">
              <a:latin typeface="Arial"/>
            </a:endParaRPr>
          </a:p>
          <a:p>
            <a:pPr>
              <a:lnSpc>
                <a:spcPct val="100000"/>
              </a:lnSpc>
            </a:pPr>
            <a:r>
              <a:rPr b="1" lang="es-ES" sz="1800" spc="-1" strike="noStrike">
                <a:solidFill>
                  <a:srgbClr val="000000"/>
                </a:solidFill>
                <a:latin typeface="Calibri"/>
              </a:rPr>
              <a:t>DE EXISTIR LOS ALFABETOS</a:t>
            </a:r>
            <a:r>
              <a:rPr b="0" lang="ca-ES" sz="1800" spc="-1" strike="noStrike">
                <a:solidFill>
                  <a:srgbClr val="000000"/>
                </a:solidFill>
                <a:latin typeface="Calibri"/>
              </a:rPr>
              <a:t>. </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txBox="1"/>
          <p:nvPr/>
        </p:nvSpPr>
        <p:spPr>
          <a:xfrm>
            <a:off x="395640" y="-99360"/>
            <a:ext cx="7848360" cy="980280"/>
          </a:xfrm>
          <a:prstGeom prst="rect">
            <a:avLst/>
          </a:prstGeom>
          <a:noFill/>
          <a:ln w="0">
            <a:noFill/>
          </a:ln>
        </p:spPr>
        <p:txBody>
          <a:bodyPr anchor="ctr">
            <a:noAutofit/>
          </a:bodyPr>
          <a:p>
            <a:pPr algn="ctr">
              <a:lnSpc>
                <a:spcPct val="100000"/>
              </a:lnSpc>
            </a:pPr>
            <a:r>
              <a:rPr b="0" lang="ca-ES" sz="2800" spc="-1" strike="noStrike">
                <a:solidFill>
                  <a:srgbClr val="000000"/>
                </a:solidFill>
                <a:latin typeface="Calibri"/>
              </a:rPr>
              <a:t>PALABRAS COINCIDENTES CON EL RESTO DEL CORPUS IBÉRICO (1)</a:t>
            </a:r>
            <a:endParaRPr b="0" lang="es-ES" sz="2800" spc="-1" strike="noStrike">
              <a:solidFill>
                <a:srgbClr val="000000"/>
              </a:solidFill>
              <a:latin typeface="Calibri"/>
            </a:endParaRPr>
          </a:p>
        </p:txBody>
      </p:sp>
      <p:pic>
        <p:nvPicPr>
          <p:cNvPr id="116" name="Picture 2" descr=""/>
          <p:cNvPicPr/>
          <p:nvPr/>
        </p:nvPicPr>
        <p:blipFill>
          <a:blip r:embed="rId1"/>
          <a:stretch/>
        </p:blipFill>
        <p:spPr>
          <a:xfrm>
            <a:off x="907200" y="2424600"/>
            <a:ext cx="1240920" cy="503640"/>
          </a:xfrm>
          <a:prstGeom prst="rect">
            <a:avLst/>
          </a:prstGeom>
          <a:ln w="0">
            <a:noFill/>
          </a:ln>
        </p:spPr>
      </p:pic>
      <p:pic>
        <p:nvPicPr>
          <p:cNvPr id="117" name="Picture 3" descr=""/>
          <p:cNvPicPr/>
          <p:nvPr/>
        </p:nvPicPr>
        <p:blipFill>
          <a:blip r:embed="rId2"/>
          <a:stretch/>
        </p:blipFill>
        <p:spPr>
          <a:xfrm>
            <a:off x="925920" y="3467520"/>
            <a:ext cx="910800" cy="431280"/>
          </a:xfrm>
          <a:prstGeom prst="rect">
            <a:avLst/>
          </a:prstGeom>
          <a:ln w="0">
            <a:noFill/>
          </a:ln>
        </p:spPr>
      </p:pic>
      <p:pic>
        <p:nvPicPr>
          <p:cNvPr id="118" name="Picture 4" descr=""/>
          <p:cNvPicPr/>
          <p:nvPr/>
        </p:nvPicPr>
        <p:blipFill>
          <a:blip r:embed="rId3"/>
          <a:stretch/>
        </p:blipFill>
        <p:spPr>
          <a:xfrm>
            <a:off x="925920" y="4437000"/>
            <a:ext cx="1128240" cy="383760"/>
          </a:xfrm>
          <a:prstGeom prst="rect">
            <a:avLst/>
          </a:prstGeom>
          <a:ln w="0">
            <a:noFill/>
          </a:ln>
        </p:spPr>
      </p:pic>
      <p:pic>
        <p:nvPicPr>
          <p:cNvPr id="119" name="Picture 5" descr=""/>
          <p:cNvPicPr/>
          <p:nvPr/>
        </p:nvPicPr>
        <p:blipFill>
          <a:blip r:embed="rId4"/>
          <a:stretch/>
        </p:blipFill>
        <p:spPr>
          <a:xfrm>
            <a:off x="2665440" y="5757840"/>
            <a:ext cx="1079640" cy="429840"/>
          </a:xfrm>
          <a:prstGeom prst="rect">
            <a:avLst/>
          </a:prstGeom>
          <a:ln w="0">
            <a:noFill/>
          </a:ln>
        </p:spPr>
      </p:pic>
      <p:pic>
        <p:nvPicPr>
          <p:cNvPr id="120" name="Picture 6" descr=""/>
          <p:cNvPicPr/>
          <p:nvPr/>
        </p:nvPicPr>
        <p:blipFill>
          <a:blip r:embed="rId5"/>
          <a:stretch/>
        </p:blipFill>
        <p:spPr>
          <a:xfrm>
            <a:off x="1084320" y="5880240"/>
            <a:ext cx="910800" cy="439200"/>
          </a:xfrm>
          <a:prstGeom prst="rect">
            <a:avLst/>
          </a:prstGeom>
          <a:ln w="0">
            <a:noFill/>
          </a:ln>
        </p:spPr>
      </p:pic>
      <p:pic>
        <p:nvPicPr>
          <p:cNvPr id="121" name="Picture 13" descr=""/>
          <p:cNvPicPr/>
          <p:nvPr/>
        </p:nvPicPr>
        <p:blipFill>
          <a:blip r:embed="rId6"/>
          <a:stretch/>
        </p:blipFill>
        <p:spPr>
          <a:xfrm>
            <a:off x="1907640" y="5902200"/>
            <a:ext cx="547200" cy="279000"/>
          </a:xfrm>
          <a:prstGeom prst="rect">
            <a:avLst/>
          </a:prstGeom>
          <a:ln w="0">
            <a:noFill/>
          </a:ln>
        </p:spPr>
      </p:pic>
      <p:sp>
        <p:nvSpPr>
          <p:cNvPr id="122" name="CustomShape 2"/>
          <p:cNvSpPr/>
          <p:nvPr/>
        </p:nvSpPr>
        <p:spPr>
          <a:xfrm>
            <a:off x="4676400" y="5756400"/>
            <a:ext cx="242244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ca-ES" sz="1800" spc="-1" strike="noStrike">
                <a:solidFill>
                  <a:srgbClr val="000000"/>
                </a:solidFill>
                <a:latin typeface="Calibri"/>
              </a:rPr>
              <a:t>ZABAŔIDAR / SABAŔI</a:t>
            </a:r>
            <a:endParaRPr b="0" lang="ca-ES" sz="1800" spc="-1" strike="noStrike">
              <a:latin typeface="Arial"/>
            </a:endParaRPr>
          </a:p>
        </p:txBody>
      </p:sp>
      <p:sp>
        <p:nvSpPr>
          <p:cNvPr id="123" name="CustomShape 3"/>
          <p:cNvSpPr/>
          <p:nvPr/>
        </p:nvSpPr>
        <p:spPr>
          <a:xfrm>
            <a:off x="4714560" y="4380120"/>
            <a:ext cx="266544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ca-ES" sz="1800" spc="-1" strike="noStrike">
                <a:solidFill>
                  <a:srgbClr val="000000"/>
                </a:solidFill>
                <a:latin typeface="Calibri"/>
              </a:rPr>
              <a:t>BAZIŔ TIŔ / BASIŔ IUTE</a:t>
            </a:r>
            <a:endParaRPr b="0" lang="ca-ES" sz="1800" spc="-1" strike="noStrike">
              <a:latin typeface="Arial"/>
            </a:endParaRPr>
          </a:p>
        </p:txBody>
      </p:sp>
      <p:pic>
        <p:nvPicPr>
          <p:cNvPr id="124" name="Picture 2" descr=""/>
          <p:cNvPicPr/>
          <p:nvPr/>
        </p:nvPicPr>
        <p:blipFill>
          <a:blip r:embed="rId7"/>
          <a:stretch/>
        </p:blipFill>
        <p:spPr>
          <a:xfrm>
            <a:off x="2366280" y="4308480"/>
            <a:ext cx="1491840" cy="512280"/>
          </a:xfrm>
          <a:prstGeom prst="rect">
            <a:avLst/>
          </a:prstGeom>
          <a:ln w="0">
            <a:noFill/>
          </a:ln>
        </p:spPr>
      </p:pic>
      <p:sp>
        <p:nvSpPr>
          <p:cNvPr id="125" name="CustomShape 4"/>
          <p:cNvSpPr/>
          <p:nvPr/>
        </p:nvSpPr>
        <p:spPr>
          <a:xfrm>
            <a:off x="4830120" y="3398400"/>
            <a:ext cx="187560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SALIRG / ZALIRKE </a:t>
            </a:r>
            <a:endParaRPr b="0" lang="ca-ES" sz="1800" spc="-1" strike="noStrike">
              <a:latin typeface="Arial"/>
            </a:endParaRPr>
          </a:p>
        </p:txBody>
      </p:sp>
      <p:pic>
        <p:nvPicPr>
          <p:cNvPr id="126" name="Picture 3" descr=""/>
          <p:cNvPicPr/>
          <p:nvPr/>
        </p:nvPicPr>
        <p:blipFill>
          <a:blip r:embed="rId8"/>
          <a:stretch/>
        </p:blipFill>
        <p:spPr>
          <a:xfrm>
            <a:off x="2417040" y="3347280"/>
            <a:ext cx="1079640" cy="420120"/>
          </a:xfrm>
          <a:prstGeom prst="rect">
            <a:avLst/>
          </a:prstGeom>
          <a:ln w="0">
            <a:noFill/>
          </a:ln>
        </p:spPr>
      </p:pic>
      <p:sp>
        <p:nvSpPr>
          <p:cNvPr id="127" name="CustomShape 5"/>
          <p:cNvSpPr/>
          <p:nvPr/>
        </p:nvSpPr>
        <p:spPr>
          <a:xfrm>
            <a:off x="4778640" y="2495880"/>
            <a:ext cx="192312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IUNZTIR / IUNSTIR</a:t>
            </a:r>
            <a:endParaRPr b="0" lang="ca-ES" sz="1800" spc="-1" strike="noStrike">
              <a:latin typeface="Arial"/>
            </a:endParaRPr>
          </a:p>
        </p:txBody>
      </p:sp>
      <p:pic>
        <p:nvPicPr>
          <p:cNvPr id="128" name="Picture 4" descr=""/>
          <p:cNvPicPr/>
          <p:nvPr/>
        </p:nvPicPr>
        <p:blipFill>
          <a:blip r:embed="rId9"/>
          <a:stretch/>
        </p:blipFill>
        <p:spPr>
          <a:xfrm>
            <a:off x="2368080" y="2468880"/>
            <a:ext cx="1345680" cy="383760"/>
          </a:xfrm>
          <a:prstGeom prst="rect">
            <a:avLst/>
          </a:prstGeom>
          <a:ln w="0">
            <a:noFill/>
          </a:ln>
        </p:spPr>
      </p:pic>
      <p:pic>
        <p:nvPicPr>
          <p:cNvPr id="129" name="Picture 7" descr=""/>
          <p:cNvPicPr/>
          <p:nvPr/>
        </p:nvPicPr>
        <p:blipFill>
          <a:blip r:embed="rId10"/>
          <a:stretch/>
        </p:blipFill>
        <p:spPr>
          <a:xfrm>
            <a:off x="2417040" y="1662120"/>
            <a:ext cx="1288800" cy="411840"/>
          </a:xfrm>
          <a:prstGeom prst="rect">
            <a:avLst/>
          </a:prstGeom>
          <a:ln w="0">
            <a:noFill/>
          </a:ln>
        </p:spPr>
      </p:pic>
      <p:pic>
        <p:nvPicPr>
          <p:cNvPr id="130" name="Picture 8" descr=""/>
          <p:cNvPicPr/>
          <p:nvPr/>
        </p:nvPicPr>
        <p:blipFill>
          <a:blip r:embed="rId11"/>
          <a:stretch/>
        </p:blipFill>
        <p:spPr>
          <a:xfrm>
            <a:off x="876600" y="1662120"/>
            <a:ext cx="1177560" cy="431280"/>
          </a:xfrm>
          <a:prstGeom prst="rect">
            <a:avLst/>
          </a:prstGeom>
          <a:ln w="0">
            <a:noFill/>
          </a:ln>
        </p:spPr>
      </p:pic>
      <p:sp>
        <p:nvSpPr>
          <p:cNvPr id="131" name="CustomShape 6"/>
          <p:cNvSpPr/>
          <p:nvPr/>
        </p:nvSpPr>
        <p:spPr>
          <a:xfrm>
            <a:off x="4841640" y="1628640"/>
            <a:ext cx="256464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a-ES" sz="1800" spc="-1" strike="noStrike">
                <a:solidFill>
                  <a:srgbClr val="000000"/>
                </a:solidFill>
                <a:latin typeface="Calibri"/>
              </a:rPr>
              <a:t>BIDUDEDIN / BIDUKAŔIN</a:t>
            </a:r>
            <a:endParaRPr b="0" lang="ca-ES" sz="1800" spc="-1" strike="noStrike">
              <a:latin typeface="Arial"/>
            </a:endParaRPr>
          </a:p>
        </p:txBody>
      </p:sp>
      <p:pic>
        <p:nvPicPr>
          <p:cNvPr id="132" name="Picture 15" descr=""/>
          <p:cNvPicPr/>
          <p:nvPr/>
        </p:nvPicPr>
        <p:blipFill>
          <a:blip r:embed="rId12"/>
          <a:stretch/>
        </p:blipFill>
        <p:spPr>
          <a:xfrm>
            <a:off x="944280" y="5229360"/>
            <a:ext cx="682200" cy="340920"/>
          </a:xfrm>
          <a:prstGeom prst="rect">
            <a:avLst/>
          </a:prstGeom>
          <a:ln w="0">
            <a:noFill/>
          </a:ln>
        </p:spPr>
      </p:pic>
      <p:pic>
        <p:nvPicPr>
          <p:cNvPr id="133" name="Picture 16" descr=""/>
          <p:cNvPicPr/>
          <p:nvPr/>
        </p:nvPicPr>
        <p:blipFill>
          <a:blip r:embed="rId13"/>
          <a:stretch/>
        </p:blipFill>
        <p:spPr>
          <a:xfrm>
            <a:off x="2433600" y="5081040"/>
            <a:ext cx="564120" cy="295920"/>
          </a:xfrm>
          <a:prstGeom prst="rect">
            <a:avLst/>
          </a:prstGeom>
          <a:ln w="0">
            <a:noFill/>
          </a:ln>
        </p:spPr>
      </p:pic>
      <p:sp>
        <p:nvSpPr>
          <p:cNvPr id="134" name="CustomShape 7"/>
          <p:cNvSpPr/>
          <p:nvPr/>
        </p:nvSpPr>
        <p:spPr>
          <a:xfrm>
            <a:off x="4828680" y="5034960"/>
            <a:ext cx="85320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ca-ES" sz="1800" spc="-1" strike="noStrike">
                <a:solidFill>
                  <a:srgbClr val="000000"/>
                </a:solidFill>
                <a:latin typeface="Calibri"/>
              </a:rPr>
              <a:t>ITAŔ</a:t>
            </a:r>
            <a:endParaRPr b="0" lang="ca-ES" sz="1800" spc="-1" strike="noStrike">
              <a:latin typeface="Arial"/>
            </a:endParaRPr>
          </a:p>
        </p:txBody>
      </p:sp>
      <p:sp>
        <p:nvSpPr>
          <p:cNvPr id="135" name="CustomShape 8"/>
          <p:cNvSpPr/>
          <p:nvPr/>
        </p:nvSpPr>
        <p:spPr>
          <a:xfrm>
            <a:off x="948600" y="1124640"/>
            <a:ext cx="88200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ca-ES" sz="1800" spc="-1" strike="noStrike">
                <a:solidFill>
                  <a:srgbClr val="000000"/>
                </a:solidFill>
                <a:latin typeface="Calibri"/>
              </a:rPr>
              <a:t>JÓNICO</a:t>
            </a:r>
            <a:endParaRPr b="0" lang="ca-ES" sz="1800" spc="-1" strike="noStrike">
              <a:latin typeface="Arial"/>
            </a:endParaRPr>
          </a:p>
        </p:txBody>
      </p:sp>
      <p:sp>
        <p:nvSpPr>
          <p:cNvPr id="136" name="CustomShape 9"/>
          <p:cNvSpPr/>
          <p:nvPr/>
        </p:nvSpPr>
        <p:spPr>
          <a:xfrm>
            <a:off x="2462400" y="1094400"/>
            <a:ext cx="130896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ca-ES" sz="1800" spc="-1" strike="noStrike">
                <a:solidFill>
                  <a:srgbClr val="000000"/>
                </a:solidFill>
                <a:latin typeface="Calibri"/>
              </a:rPr>
              <a:t>SIGNATARIO</a:t>
            </a:r>
            <a:endParaRPr b="0" lang="ca-ES" sz="1800" spc="-1" strike="noStrike">
              <a:latin typeface="Arial"/>
            </a:endParaRPr>
          </a:p>
        </p:txBody>
      </p:sp>
      <p:sp>
        <p:nvSpPr>
          <p:cNvPr id="137" name="CustomShape 10"/>
          <p:cNvSpPr/>
          <p:nvPr/>
        </p:nvSpPr>
        <p:spPr>
          <a:xfrm>
            <a:off x="4685760" y="1087560"/>
            <a:ext cx="306144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ca-ES" sz="1800" spc="-1" strike="noStrike">
                <a:solidFill>
                  <a:srgbClr val="000000"/>
                </a:solidFill>
                <a:latin typeface="Calibri"/>
              </a:rPr>
              <a:t>TRANSLITERACIÓN DE LOS DOS</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Shape 1"/>
          <p:cNvSpPr txBox="1"/>
          <p:nvPr/>
        </p:nvSpPr>
        <p:spPr>
          <a:xfrm>
            <a:off x="457200" y="274680"/>
            <a:ext cx="8229240" cy="1142640"/>
          </a:xfrm>
          <a:prstGeom prst="rect">
            <a:avLst/>
          </a:prstGeom>
          <a:noFill/>
          <a:ln w="0">
            <a:noFill/>
          </a:ln>
        </p:spPr>
        <p:txBody>
          <a:bodyPr anchor="ctr">
            <a:normAutofit fontScale="90000"/>
          </a:bodyPr>
          <a:p>
            <a:pPr algn="ctr">
              <a:lnSpc>
                <a:spcPct val="100000"/>
              </a:lnSpc>
            </a:pPr>
            <a:r>
              <a:rPr b="0" lang="ca-ES" sz="4400" spc="-1" strike="noStrike">
                <a:solidFill>
                  <a:srgbClr val="000000"/>
                </a:solidFill>
                <a:latin typeface="Calibri"/>
              </a:rPr>
              <a:t>PALABRAS COINCIDENTES CON EL RESTO DEL CORPUS IBÉRICO (2)</a:t>
            </a:r>
            <a:endParaRPr b="0" lang="es-ES" sz="4400" spc="-1" strike="noStrike">
              <a:solidFill>
                <a:srgbClr val="000000"/>
              </a:solidFill>
              <a:latin typeface="Calibri"/>
            </a:endParaRPr>
          </a:p>
        </p:txBody>
      </p:sp>
      <p:pic>
        <p:nvPicPr>
          <p:cNvPr id="139" name="Picture 2" descr=""/>
          <p:cNvPicPr/>
          <p:nvPr/>
        </p:nvPicPr>
        <p:blipFill>
          <a:blip r:embed="rId1"/>
          <a:stretch/>
        </p:blipFill>
        <p:spPr>
          <a:xfrm>
            <a:off x="1043640" y="2133000"/>
            <a:ext cx="322920" cy="213120"/>
          </a:xfrm>
          <a:prstGeom prst="rect">
            <a:avLst/>
          </a:prstGeom>
          <a:ln w="0">
            <a:noFill/>
          </a:ln>
        </p:spPr>
      </p:pic>
      <p:pic>
        <p:nvPicPr>
          <p:cNvPr id="140" name="Picture 3" descr=""/>
          <p:cNvPicPr/>
          <p:nvPr/>
        </p:nvPicPr>
        <p:blipFill>
          <a:blip r:embed="rId2"/>
          <a:stretch/>
        </p:blipFill>
        <p:spPr>
          <a:xfrm>
            <a:off x="1366560" y="2061000"/>
            <a:ext cx="579240" cy="360000"/>
          </a:xfrm>
          <a:prstGeom prst="rect">
            <a:avLst/>
          </a:prstGeom>
          <a:ln w="0">
            <a:noFill/>
          </a:ln>
        </p:spPr>
      </p:pic>
      <p:pic>
        <p:nvPicPr>
          <p:cNvPr id="141" name="Picture 4" descr=""/>
          <p:cNvPicPr/>
          <p:nvPr/>
        </p:nvPicPr>
        <p:blipFill>
          <a:blip r:embed="rId3"/>
          <a:stretch/>
        </p:blipFill>
        <p:spPr>
          <a:xfrm>
            <a:off x="2932200" y="2035080"/>
            <a:ext cx="896400" cy="499680"/>
          </a:xfrm>
          <a:prstGeom prst="rect">
            <a:avLst/>
          </a:prstGeom>
          <a:ln w="0">
            <a:noFill/>
          </a:ln>
        </p:spPr>
      </p:pic>
      <p:pic>
        <p:nvPicPr>
          <p:cNvPr id="142" name="Picture 5" descr=""/>
          <p:cNvPicPr/>
          <p:nvPr/>
        </p:nvPicPr>
        <p:blipFill>
          <a:blip r:embed="rId4"/>
          <a:stretch/>
        </p:blipFill>
        <p:spPr>
          <a:xfrm>
            <a:off x="2483640" y="2061000"/>
            <a:ext cx="353520" cy="433080"/>
          </a:xfrm>
          <a:prstGeom prst="rect">
            <a:avLst/>
          </a:prstGeom>
          <a:ln w="0">
            <a:noFill/>
          </a:ln>
        </p:spPr>
      </p:pic>
      <p:pic>
        <p:nvPicPr>
          <p:cNvPr id="143" name="Picture 6" descr=""/>
          <p:cNvPicPr/>
          <p:nvPr/>
        </p:nvPicPr>
        <p:blipFill>
          <a:blip r:embed="rId5"/>
          <a:stretch/>
        </p:blipFill>
        <p:spPr>
          <a:xfrm>
            <a:off x="4205160" y="2928960"/>
            <a:ext cx="2403000" cy="420480"/>
          </a:xfrm>
          <a:prstGeom prst="rect">
            <a:avLst/>
          </a:prstGeom>
          <a:ln w="0">
            <a:noFill/>
          </a:ln>
        </p:spPr>
      </p:pic>
      <p:sp>
        <p:nvSpPr>
          <p:cNvPr id="144" name="CustomShape 2"/>
          <p:cNvSpPr/>
          <p:nvPr/>
        </p:nvSpPr>
        <p:spPr>
          <a:xfrm>
            <a:off x="4306320" y="2125080"/>
            <a:ext cx="223848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s-ES" sz="1800" spc="-1" strike="noStrike">
                <a:solidFill>
                  <a:srgbClr val="000000"/>
                </a:solidFill>
                <a:latin typeface="Calibri"/>
              </a:rPr>
              <a:t>BIRINAŔ / BIŔINABAŔ</a:t>
            </a:r>
            <a:endParaRPr b="0" lang="ca-ES" sz="1800" spc="-1" strike="noStrike">
              <a:latin typeface="Arial"/>
            </a:endParaRPr>
          </a:p>
        </p:txBody>
      </p:sp>
      <p:pic>
        <p:nvPicPr>
          <p:cNvPr id="145" name="Picture 7" descr=""/>
          <p:cNvPicPr/>
          <p:nvPr/>
        </p:nvPicPr>
        <p:blipFill>
          <a:blip r:embed="rId6"/>
          <a:stretch/>
        </p:blipFill>
        <p:spPr>
          <a:xfrm>
            <a:off x="1039680" y="2925000"/>
            <a:ext cx="944280" cy="407520"/>
          </a:xfrm>
          <a:prstGeom prst="rect">
            <a:avLst/>
          </a:prstGeom>
          <a:ln w="0">
            <a:noFill/>
          </a:ln>
        </p:spPr>
      </p:pic>
      <p:pic>
        <p:nvPicPr>
          <p:cNvPr id="146" name="Picture 8" descr=""/>
          <p:cNvPicPr/>
          <p:nvPr/>
        </p:nvPicPr>
        <p:blipFill>
          <a:blip r:embed="rId7"/>
          <a:stretch/>
        </p:blipFill>
        <p:spPr>
          <a:xfrm>
            <a:off x="2468520" y="2998080"/>
            <a:ext cx="1401480" cy="420480"/>
          </a:xfrm>
          <a:prstGeom prst="rect">
            <a:avLst/>
          </a:prstGeom>
          <a:ln w="0">
            <a:noFill/>
          </a:ln>
        </p:spPr>
      </p:pic>
      <p:pic>
        <p:nvPicPr>
          <p:cNvPr id="147" name="Picture 9" descr=""/>
          <p:cNvPicPr/>
          <p:nvPr/>
        </p:nvPicPr>
        <p:blipFill>
          <a:blip r:embed="rId8"/>
          <a:stretch/>
        </p:blipFill>
        <p:spPr>
          <a:xfrm>
            <a:off x="1115640" y="3789000"/>
            <a:ext cx="572760" cy="426600"/>
          </a:xfrm>
          <a:prstGeom prst="rect">
            <a:avLst/>
          </a:prstGeom>
          <a:ln w="0">
            <a:noFill/>
          </a:ln>
        </p:spPr>
      </p:pic>
      <p:pic>
        <p:nvPicPr>
          <p:cNvPr id="148" name="Picture 10" descr=""/>
          <p:cNvPicPr/>
          <p:nvPr/>
        </p:nvPicPr>
        <p:blipFill>
          <a:blip r:embed="rId9"/>
          <a:stretch/>
        </p:blipFill>
        <p:spPr>
          <a:xfrm>
            <a:off x="2392560" y="3755880"/>
            <a:ext cx="1079280" cy="493200"/>
          </a:xfrm>
          <a:prstGeom prst="rect">
            <a:avLst/>
          </a:prstGeom>
          <a:ln w="0">
            <a:noFill/>
          </a:ln>
        </p:spPr>
      </p:pic>
      <p:pic>
        <p:nvPicPr>
          <p:cNvPr id="149" name="Picture 11" descr=""/>
          <p:cNvPicPr/>
          <p:nvPr/>
        </p:nvPicPr>
        <p:blipFill>
          <a:blip r:embed="rId10"/>
          <a:stretch/>
        </p:blipFill>
        <p:spPr>
          <a:xfrm>
            <a:off x="4302000" y="3771000"/>
            <a:ext cx="2042640" cy="493200"/>
          </a:xfrm>
          <a:prstGeom prst="rect">
            <a:avLst/>
          </a:prstGeom>
          <a:ln w="0">
            <a:noFill/>
          </a:ln>
        </p:spPr>
      </p:pic>
      <p:pic>
        <p:nvPicPr>
          <p:cNvPr id="150" name="Picture 12" descr=""/>
          <p:cNvPicPr/>
          <p:nvPr/>
        </p:nvPicPr>
        <p:blipFill>
          <a:blip r:embed="rId11"/>
          <a:stretch/>
        </p:blipFill>
        <p:spPr>
          <a:xfrm>
            <a:off x="1144440" y="4797000"/>
            <a:ext cx="828360" cy="377640"/>
          </a:xfrm>
          <a:prstGeom prst="rect">
            <a:avLst/>
          </a:prstGeom>
          <a:ln w="0">
            <a:noFill/>
          </a:ln>
        </p:spPr>
      </p:pic>
      <p:pic>
        <p:nvPicPr>
          <p:cNvPr id="151" name="Picture 13" descr=""/>
          <p:cNvPicPr/>
          <p:nvPr/>
        </p:nvPicPr>
        <p:blipFill>
          <a:blip r:embed="rId12"/>
          <a:stretch/>
        </p:blipFill>
        <p:spPr>
          <a:xfrm>
            <a:off x="2491200" y="4760280"/>
            <a:ext cx="1238040" cy="414000"/>
          </a:xfrm>
          <a:prstGeom prst="rect">
            <a:avLst/>
          </a:prstGeom>
          <a:ln w="0">
            <a:noFill/>
          </a:ln>
        </p:spPr>
      </p:pic>
      <p:sp>
        <p:nvSpPr>
          <p:cNvPr id="152" name="CustomShape 3"/>
          <p:cNvSpPr/>
          <p:nvPr/>
        </p:nvSpPr>
        <p:spPr>
          <a:xfrm>
            <a:off x="4329000" y="4616640"/>
            <a:ext cx="226440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s-ES" sz="1800" spc="-1" strike="noStrike">
                <a:solidFill>
                  <a:srgbClr val="000000"/>
                </a:solidFill>
                <a:latin typeface="Calibri"/>
              </a:rPr>
              <a:t>BEKOŔ / BEKOŔ (BAN)</a:t>
            </a:r>
            <a:endParaRPr b="0" lang="ca-ES" sz="1800" spc="-1" strike="noStrike">
              <a:latin typeface="Arial"/>
            </a:endParaRPr>
          </a:p>
        </p:txBody>
      </p:sp>
      <p:pic>
        <p:nvPicPr>
          <p:cNvPr id="153" name="Picture 14" descr=""/>
          <p:cNvPicPr/>
          <p:nvPr/>
        </p:nvPicPr>
        <p:blipFill>
          <a:blip r:embed="rId13"/>
          <a:stretch/>
        </p:blipFill>
        <p:spPr>
          <a:xfrm>
            <a:off x="1244520" y="5589360"/>
            <a:ext cx="628200" cy="371160"/>
          </a:xfrm>
          <a:prstGeom prst="rect">
            <a:avLst/>
          </a:prstGeom>
          <a:ln w="0">
            <a:noFill/>
          </a:ln>
        </p:spPr>
      </p:pic>
      <p:pic>
        <p:nvPicPr>
          <p:cNvPr id="154" name="Picture 15" descr=""/>
          <p:cNvPicPr/>
          <p:nvPr/>
        </p:nvPicPr>
        <p:blipFill>
          <a:blip r:embed="rId14"/>
          <a:stretch/>
        </p:blipFill>
        <p:spPr>
          <a:xfrm>
            <a:off x="2563200" y="5589360"/>
            <a:ext cx="738000" cy="444240"/>
          </a:xfrm>
          <a:prstGeom prst="rect">
            <a:avLst/>
          </a:prstGeom>
          <a:ln w="0">
            <a:noFill/>
          </a:ln>
        </p:spPr>
      </p:pic>
      <p:pic>
        <p:nvPicPr>
          <p:cNvPr id="155" name="Picture 16" descr=""/>
          <p:cNvPicPr/>
          <p:nvPr/>
        </p:nvPicPr>
        <p:blipFill>
          <a:blip r:embed="rId15"/>
          <a:stretch/>
        </p:blipFill>
        <p:spPr>
          <a:xfrm>
            <a:off x="4314240" y="5342400"/>
            <a:ext cx="2425320" cy="493200"/>
          </a:xfrm>
          <a:prstGeom prst="rect">
            <a:avLst/>
          </a:prstGeom>
          <a:ln w="0">
            <a:noFill/>
          </a:ln>
        </p:spPr>
      </p:pic>
      <p:pic>
        <p:nvPicPr>
          <p:cNvPr id="156" name="Picture 17" descr=""/>
          <p:cNvPicPr/>
          <p:nvPr/>
        </p:nvPicPr>
        <p:blipFill>
          <a:blip r:embed="rId16"/>
          <a:stretch/>
        </p:blipFill>
        <p:spPr>
          <a:xfrm>
            <a:off x="1271880" y="6368040"/>
            <a:ext cx="1218960" cy="480600"/>
          </a:xfrm>
          <a:prstGeom prst="rect">
            <a:avLst/>
          </a:prstGeom>
          <a:ln w="0">
            <a:noFill/>
          </a:ln>
        </p:spPr>
      </p:pic>
      <p:pic>
        <p:nvPicPr>
          <p:cNvPr id="157" name="Picture 19" descr=""/>
          <p:cNvPicPr/>
          <p:nvPr/>
        </p:nvPicPr>
        <p:blipFill>
          <a:blip r:embed="rId17"/>
          <a:stretch/>
        </p:blipFill>
        <p:spPr>
          <a:xfrm>
            <a:off x="3225960" y="6172920"/>
            <a:ext cx="1006200" cy="517320"/>
          </a:xfrm>
          <a:prstGeom prst="rect">
            <a:avLst/>
          </a:prstGeom>
          <a:ln w="0">
            <a:noFill/>
          </a:ln>
        </p:spPr>
      </p:pic>
      <p:pic>
        <p:nvPicPr>
          <p:cNvPr id="158" name="Picture 20" descr=""/>
          <p:cNvPicPr/>
          <p:nvPr/>
        </p:nvPicPr>
        <p:blipFill>
          <a:blip r:embed="rId18"/>
          <a:stretch/>
        </p:blipFill>
        <p:spPr>
          <a:xfrm>
            <a:off x="2575800" y="6254640"/>
            <a:ext cx="804600" cy="353520"/>
          </a:xfrm>
          <a:prstGeom prst="rect">
            <a:avLst/>
          </a:prstGeom>
          <a:ln w="0">
            <a:noFill/>
          </a:ln>
        </p:spPr>
      </p:pic>
      <p:pic>
        <p:nvPicPr>
          <p:cNvPr id="159" name="Picture 21" descr=""/>
          <p:cNvPicPr/>
          <p:nvPr/>
        </p:nvPicPr>
        <p:blipFill>
          <a:blip r:embed="rId19"/>
          <a:stretch/>
        </p:blipFill>
        <p:spPr>
          <a:xfrm>
            <a:off x="4314240" y="6172200"/>
            <a:ext cx="3292200" cy="4932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3399</TotalTime>
  <Application>LibreOffice/7.0.4.2$Windows_X86_64 LibreOffice_project/dcf040e67528d9187c66b2379df5ea4407429775</Application>
  <AppVersion>15.0000</AppVersion>
  <Words>1651</Words>
  <Paragraphs>179</Paragraphs>
  <Company>Hewlett-Packard Company</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2020-07-24T09:51:30Z</dcterms:created>
  <dc:creator>Antoni Jaquemot Ballarin</dc:creator>
  <dc:description/>
  <dc:language>ca-ES</dc:language>
  <cp:lastModifiedBy/>
  <dcterms:modified xsi:type="dcterms:W3CDTF">2021-04-17T13:46:40Z</dcterms:modified>
  <cp:revision>207</cp:revision>
  <dc:subject/>
  <dc:title>PLOMO DE ALCOI DE LENGUA IBÉRICA CON ESCRITURA GRIEGA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Presentación en pantalla (4:3)</vt:lpwstr>
  </property>
  <property fmtid="{D5CDD505-2E9C-101B-9397-08002B2CF9AE}" pid="3" name="Slides">
    <vt:i4>30</vt:i4>
  </property>
</Properties>
</file>